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4" r:id="rId16"/>
    <p:sldId id="272" r:id="rId17"/>
    <p:sldId id="270" r:id="rId18"/>
    <p:sldId id="271" r:id="rId19"/>
    <p:sldId id="273" r:id="rId20"/>
    <p:sldId id="277" r:id="rId21"/>
    <p:sldId id="276" r:id="rId22"/>
    <p:sldId id="275" r:id="rId23"/>
    <p:sldId id="278" r:id="rId24"/>
    <p:sldId id="279" r:id="rId25"/>
    <p:sldId id="280" r:id="rId26"/>
    <p:sldId id="281" r:id="rId27"/>
    <p:sldId id="282" r:id="rId28"/>
    <p:sldId id="283" r:id="rId29"/>
    <p:sldId id="289" r:id="rId30"/>
    <p:sldId id="290" r:id="rId31"/>
    <p:sldId id="291" r:id="rId32"/>
    <p:sldId id="292" r:id="rId33"/>
    <p:sldId id="294" r:id="rId34"/>
    <p:sldId id="295" r:id="rId35"/>
    <p:sldId id="296" r:id="rId36"/>
    <p:sldId id="297" r:id="rId37"/>
    <p:sldId id="298" r:id="rId38"/>
    <p:sldId id="288" r:id="rId39"/>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4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HGSｺﾞｼｯｸE" panose="020B0900000000000000" pitchFamily="50" charset="-128"/>
                <a:ea typeface="HGSｺﾞｼｯｸE" panose="020B0900000000000000" pitchFamily="50" charset="-128"/>
                <a:cs typeface="+mn-cs"/>
              </a:defRPr>
            </a:pPr>
            <a:r>
              <a:rPr lang="ja-JP" altLang="en-US">
                <a:latin typeface="HGSｺﾞｼｯｸE" panose="020B0900000000000000" pitchFamily="50" charset="-128"/>
                <a:ea typeface="HGSｺﾞｼｯｸE" panose="020B0900000000000000" pitchFamily="50" charset="-128"/>
              </a:rPr>
              <a:t>負担と感じる事</a:t>
            </a:r>
          </a:p>
        </c:rich>
      </c:tx>
      <c:layout>
        <c:manualLayout>
          <c:xMode val="edge"/>
          <c:yMode val="edge"/>
          <c:x val="0.58299866131191436"/>
          <c:y val="2.663337145715212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HGSｺﾞｼｯｸE" panose="020B0900000000000000" pitchFamily="50" charset="-128"/>
              <a:ea typeface="HGSｺﾞｼｯｸE" panose="020B0900000000000000" pitchFamily="50" charset="-128"/>
              <a:cs typeface="+mn-cs"/>
            </a:defRPr>
          </a:pPr>
          <a:endParaRPr lang="ja-JP"/>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395-4D1A-9B93-2D61C326ED8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395-4D1A-9B93-2D61C326ED8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395-4D1A-9B93-2D61C326ED8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395-4D1A-9B93-2D61C326ED8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395-4D1A-9B93-2D61C326ED8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395-4D1A-9B93-2D61C326ED8E}"/>
              </c:ext>
            </c:extLst>
          </c:dPt>
          <c:dLbls>
            <c:dLbl>
              <c:idx val="0"/>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HGPｺﾞｼｯｸE" panose="020B0900000000000000" pitchFamily="50" charset="-128"/>
                      <a:ea typeface="HGPｺﾞｼｯｸE" panose="020B0900000000000000" pitchFamily="50" charset="-128"/>
                      <a:cs typeface="+mn-cs"/>
                    </a:defRPr>
                  </a:pPr>
                  <a:endParaRPr lang="ja-JP"/>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84979"/>
                        <a:gd name="adj2" fmla="val 69526"/>
                      </a:avLst>
                    </a:prstGeom>
                    <a:noFill/>
                    <a:ln>
                      <a:noFill/>
                    </a:ln>
                  </c15:spPr>
                </c:ext>
                <c:ext xmlns:c16="http://schemas.microsoft.com/office/drawing/2014/chart" uri="{C3380CC4-5D6E-409C-BE32-E72D297353CC}">
                  <c16:uniqueId val="{00000001-9395-4D1A-9B93-2D61C326ED8E}"/>
                </c:ext>
              </c:extLst>
            </c:dLbl>
            <c:dLbl>
              <c:idx val="1"/>
              <c:layout>
                <c:manualLayout>
                  <c:x val="0.24386395977611233"/>
                  <c:y val="-1.2945496220866267E-2"/>
                </c:manualLayout>
              </c:layout>
              <c:spPr>
                <a:xfrm>
                  <a:off x="2726764" y="3281503"/>
                  <a:ext cx="2006834" cy="483876"/>
                </a:xfrm>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noAutofit/>
                </a:bodyPr>
                <a:lstStyle/>
                <a:p>
                  <a:pPr>
                    <a:defRPr sz="900" b="0" i="0" u="none" strike="noStrike" kern="1200" baseline="0">
                      <a:solidFill>
                        <a:schemeClr val="tx1"/>
                      </a:solidFill>
                      <a:latin typeface="HGPｺﾞｼｯｸE" panose="020B0900000000000000" pitchFamily="50" charset="-128"/>
                      <a:ea typeface="HGPｺﾞｼｯｸE" panose="020B0900000000000000"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67996"/>
                        <a:gd name="adj2" fmla="val -54238"/>
                      </a:avLst>
                    </a:prstGeom>
                    <a:noFill/>
                    <a:ln>
                      <a:noFill/>
                    </a:ln>
                  </c15:spPr>
                  <c15:layout>
                    <c:manualLayout>
                      <c:w val="0.42307491848554557"/>
                      <c:h val="0.12684308672288175"/>
                    </c:manualLayout>
                  </c15:layout>
                </c:ext>
                <c:ext xmlns:c16="http://schemas.microsoft.com/office/drawing/2014/chart" uri="{C3380CC4-5D6E-409C-BE32-E72D297353CC}">
                  <c16:uniqueId val="{00000003-9395-4D1A-9B93-2D61C326ED8E}"/>
                </c:ext>
              </c:extLst>
            </c:dLbl>
            <c:dLbl>
              <c:idx val="2"/>
              <c:layout>
                <c:manualLayout>
                  <c:x val="3.8821954484605063E-2"/>
                  <c:y val="0.15314188587862471"/>
                </c:manualLayout>
              </c:layout>
              <c:spPr>
                <a:xfrm>
                  <a:off x="184149" y="2911620"/>
                  <a:ext cx="1176957" cy="565732"/>
                </a:xfrm>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HGPｺﾞｼｯｸE" panose="020B0900000000000000" pitchFamily="50" charset="-128"/>
                      <a:ea typeface="HGPｺﾞｼｯｸE" panose="020B0900000000000000"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56202"/>
                        <a:gd name="adj2" fmla="val -104514"/>
                      </a:avLst>
                    </a:prstGeom>
                    <a:noFill/>
                    <a:ln>
                      <a:noFill/>
                    </a:ln>
                  </c15:spPr>
                  <c15:layout>
                    <c:manualLayout>
                      <c:w val="0.24812277983324368"/>
                      <c:h val="0.14830069390942507"/>
                    </c:manualLayout>
                  </c15:layout>
                </c:ext>
                <c:ext xmlns:c16="http://schemas.microsoft.com/office/drawing/2014/chart" uri="{C3380CC4-5D6E-409C-BE32-E72D297353CC}">
                  <c16:uniqueId val="{00000005-9395-4D1A-9B93-2D61C326ED8E}"/>
                </c:ext>
              </c:extLst>
            </c:dLbl>
            <c:dLbl>
              <c:idx val="3"/>
              <c:layout>
                <c:manualLayout>
                  <c:x val="-8.0320231055455438E-3"/>
                  <c:y val="4.9937571482160228E-2"/>
                </c:manualLayout>
              </c:layout>
              <c:spPr>
                <a:xfrm>
                  <a:off x="88115" y="927510"/>
                  <a:ext cx="1062657" cy="565732"/>
                </a:xfrm>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HGPｺﾞｼｯｸE" panose="020B0900000000000000" pitchFamily="50" charset="-128"/>
                      <a:ea typeface="HGPｺﾞｼｯｸE" panose="020B0900000000000000"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74433"/>
                        <a:gd name="adj2" fmla="val 67444"/>
                      </a:avLst>
                    </a:prstGeom>
                    <a:noFill/>
                    <a:ln>
                      <a:noFill/>
                    </a:ln>
                  </c15:spPr>
                  <c15:layout>
                    <c:manualLayout>
                      <c:w val="0.22402639429107502"/>
                      <c:h val="0.14830069390942507"/>
                    </c:manualLayout>
                  </c15:layout>
                </c:ext>
                <c:ext xmlns:c16="http://schemas.microsoft.com/office/drawing/2014/chart" uri="{C3380CC4-5D6E-409C-BE32-E72D297353CC}">
                  <c16:uniqueId val="{00000007-9395-4D1A-9B93-2D61C326ED8E}"/>
                </c:ext>
              </c:extLst>
            </c:dLbl>
            <c:dLbl>
              <c:idx val="4"/>
              <c:layout>
                <c:manualLayout>
                  <c:x val="-0.12583668005354753"/>
                  <c:y val="1.9975028592864076E-2"/>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HGPｺﾞｼｯｸE" panose="020B0900000000000000" pitchFamily="50" charset="-128"/>
                      <a:ea typeface="HGPｺﾞｼｯｸE" panose="020B0900000000000000"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21540"/>
                        <a:gd name="adj2" fmla="val 69349"/>
                      </a:avLst>
                    </a:prstGeom>
                    <a:noFill/>
                    <a:ln>
                      <a:noFill/>
                    </a:ln>
                  </c15:spPr>
                  <c15:layout/>
                </c:ext>
                <c:ext xmlns:c16="http://schemas.microsoft.com/office/drawing/2014/chart" uri="{C3380CC4-5D6E-409C-BE32-E72D297353CC}">
                  <c16:uniqueId val="{00000009-9395-4D1A-9B93-2D61C326ED8E}"/>
                </c:ext>
              </c:extLst>
            </c:dLbl>
            <c:dLbl>
              <c:idx val="5"/>
              <c:layout>
                <c:manualLayout>
                  <c:x val="-1.8741633199464584E-2"/>
                  <c:y val="9.9875142964320346E-3"/>
                </c:manualLayout>
              </c:layout>
              <c:spPr>
                <a:xfrm>
                  <a:off x="1446911" y="353268"/>
                  <a:ext cx="805309" cy="372538"/>
                </a:xfrm>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HGPｺﾞｼｯｸE" panose="020B0900000000000000" pitchFamily="50" charset="-128"/>
                      <a:ea typeface="HGPｺﾞｼｯｸE" panose="020B0900000000000000"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42352"/>
                        <a:gd name="adj2" fmla="val 79666"/>
                      </a:avLst>
                    </a:prstGeom>
                    <a:noFill/>
                    <a:ln>
                      <a:noFill/>
                    </a:ln>
                  </c15:spPr>
                  <c15:layout>
                    <c:manualLayout>
                      <c:w val="0.18583710168759024"/>
                      <c:h val="0.11763194725334182"/>
                    </c:manualLayout>
                  </c15:layout>
                </c:ext>
                <c:ext xmlns:c16="http://schemas.microsoft.com/office/drawing/2014/chart" uri="{C3380CC4-5D6E-409C-BE32-E72D297353CC}">
                  <c16:uniqueId val="{0000000B-9395-4D1A-9B93-2D61C326ED8E}"/>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HGPｺﾞｼｯｸE" panose="020B0900000000000000" pitchFamily="50" charset="-128"/>
                    <a:ea typeface="HGPｺﾞｼｯｸE" panose="020B0900000000000000" pitchFamily="50" charset="-128"/>
                    <a:cs typeface="+mn-cs"/>
                  </a:defRPr>
                </a:pPr>
                <a:endParaRPr lang="ja-JP"/>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Sheet1!$C$3:$C$8</c:f>
              <c:strCache>
                <c:ptCount val="6"/>
                <c:pt idx="0">
                  <c:v>①腰への負担</c:v>
                </c:pt>
                <c:pt idx="1">
                  <c:v>②重量物の揚げ降ろし・運搬</c:v>
                </c:pt>
                <c:pt idx="2">
                  <c:v>③転落・転倒の恐れ</c:v>
                </c:pt>
                <c:pt idx="3">
                  <c:v>④昇降や材料上げ</c:v>
                </c:pt>
                <c:pt idx="4">
                  <c:v>⑤夏の暑さや熱</c:v>
                </c:pt>
                <c:pt idx="5">
                  <c:v>⑥その他</c:v>
                </c:pt>
              </c:strCache>
            </c:strRef>
          </c:cat>
          <c:val>
            <c:numRef>
              <c:f>Sheet1!$D$3:$D$8</c:f>
              <c:numCache>
                <c:formatCode>0.00%</c:formatCode>
                <c:ptCount val="6"/>
                <c:pt idx="0">
                  <c:v>0.35370000000000001</c:v>
                </c:pt>
                <c:pt idx="1">
                  <c:v>0.27829999999999999</c:v>
                </c:pt>
                <c:pt idx="2">
                  <c:v>0.14149999999999999</c:v>
                </c:pt>
                <c:pt idx="3">
                  <c:v>0.1273</c:v>
                </c:pt>
                <c:pt idx="4">
                  <c:v>5.1799999999999999E-2</c:v>
                </c:pt>
                <c:pt idx="5">
                  <c:v>4.7399999999999998E-2</c:v>
                </c:pt>
              </c:numCache>
            </c:numRef>
          </c:val>
          <c:extLst>
            <c:ext xmlns:c16="http://schemas.microsoft.com/office/drawing/2014/chart" uri="{C3380CC4-5D6E-409C-BE32-E72D297353CC}">
              <c16:uniqueId val="{0000000C-9395-4D1A-9B93-2D61C326ED8E}"/>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評価（左官工事）</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Sheet1!$C$6:$C$8</c:f>
              <c:strCache>
                <c:ptCount val="3"/>
                <c:pt idx="0">
                  <c:v>効果</c:v>
                </c:pt>
                <c:pt idx="1">
                  <c:v>装着性</c:v>
                </c:pt>
                <c:pt idx="2">
                  <c:v>価格</c:v>
                </c:pt>
              </c:strCache>
            </c:strRef>
          </c:cat>
          <c:val>
            <c:numRef>
              <c:f>Sheet1!$D$6:$D$8</c:f>
              <c:numCache>
                <c:formatCode>0.0</c:formatCode>
                <c:ptCount val="3"/>
                <c:pt idx="0">
                  <c:v>2.8571428571428572</c:v>
                </c:pt>
                <c:pt idx="1">
                  <c:v>2</c:v>
                </c:pt>
                <c:pt idx="2">
                  <c:v>1</c:v>
                </c:pt>
              </c:numCache>
            </c:numRef>
          </c:val>
          <c:extLst>
            <c:ext xmlns:c16="http://schemas.microsoft.com/office/drawing/2014/chart" uri="{C3380CC4-5D6E-409C-BE32-E72D297353CC}">
              <c16:uniqueId val="{00000000-15F8-4978-9B52-8C10031185C7}"/>
            </c:ext>
          </c:extLst>
        </c:ser>
        <c:dLbls>
          <c:showLegendKey val="0"/>
          <c:showVal val="0"/>
          <c:showCatName val="0"/>
          <c:showSerName val="0"/>
          <c:showPercent val="0"/>
          <c:showBubbleSize val="0"/>
        </c:dLbls>
        <c:gapWidth val="219"/>
        <c:overlap val="-27"/>
        <c:axId val="458819912"/>
        <c:axId val="458820240"/>
      </c:barChart>
      <c:catAx>
        <c:axId val="458819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58820240"/>
        <c:crosses val="autoZero"/>
        <c:auto val="1"/>
        <c:lblAlgn val="ctr"/>
        <c:lblOffset val="100"/>
        <c:noMultiLvlLbl val="0"/>
      </c:catAx>
      <c:valAx>
        <c:axId val="458820240"/>
        <c:scaling>
          <c:orientation val="minMax"/>
          <c:max val="3"/>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58819912"/>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評価（型枠工事）</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Sheet1!$C$3:$C$5</c:f>
              <c:strCache>
                <c:ptCount val="3"/>
                <c:pt idx="0">
                  <c:v>効果</c:v>
                </c:pt>
                <c:pt idx="1">
                  <c:v>装着性</c:v>
                </c:pt>
                <c:pt idx="2">
                  <c:v>価格</c:v>
                </c:pt>
              </c:strCache>
            </c:strRef>
          </c:cat>
          <c:val>
            <c:numRef>
              <c:f>Sheet1!$D$3:$D$5</c:f>
              <c:numCache>
                <c:formatCode>0.0</c:formatCode>
                <c:ptCount val="3"/>
                <c:pt idx="0">
                  <c:v>3</c:v>
                </c:pt>
                <c:pt idx="1">
                  <c:v>2</c:v>
                </c:pt>
                <c:pt idx="2" formatCode="General">
                  <c:v>1.5</c:v>
                </c:pt>
              </c:numCache>
            </c:numRef>
          </c:val>
          <c:extLst>
            <c:ext xmlns:c16="http://schemas.microsoft.com/office/drawing/2014/chart" uri="{C3380CC4-5D6E-409C-BE32-E72D297353CC}">
              <c16:uniqueId val="{00000000-EFE0-4FB0-A333-4CD3D9C9358E}"/>
            </c:ext>
          </c:extLst>
        </c:ser>
        <c:dLbls>
          <c:showLegendKey val="0"/>
          <c:showVal val="0"/>
          <c:showCatName val="0"/>
          <c:showSerName val="0"/>
          <c:showPercent val="0"/>
          <c:showBubbleSize val="0"/>
        </c:dLbls>
        <c:gapWidth val="219"/>
        <c:overlap val="-27"/>
        <c:axId val="554004744"/>
        <c:axId val="554002448"/>
      </c:barChart>
      <c:catAx>
        <c:axId val="554004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54002448"/>
        <c:crosses val="autoZero"/>
        <c:auto val="1"/>
        <c:lblAlgn val="ctr"/>
        <c:lblOffset val="100"/>
        <c:noMultiLvlLbl val="0"/>
      </c:catAx>
      <c:valAx>
        <c:axId val="554002448"/>
        <c:scaling>
          <c:orientation val="minMax"/>
          <c:max val="3"/>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54004744"/>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評価（鉄筋工事）</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Sheet1!$C$9:$C$11</c:f>
              <c:strCache>
                <c:ptCount val="3"/>
                <c:pt idx="0">
                  <c:v>効果</c:v>
                </c:pt>
                <c:pt idx="1">
                  <c:v>装着性</c:v>
                </c:pt>
                <c:pt idx="2">
                  <c:v>価格</c:v>
                </c:pt>
              </c:strCache>
            </c:strRef>
          </c:cat>
          <c:val>
            <c:numRef>
              <c:f>Sheet1!$D$9:$D$11</c:f>
              <c:numCache>
                <c:formatCode>0.0</c:formatCode>
                <c:ptCount val="3"/>
                <c:pt idx="0">
                  <c:v>2</c:v>
                </c:pt>
                <c:pt idx="1">
                  <c:v>1.8333333333333333</c:v>
                </c:pt>
                <c:pt idx="2">
                  <c:v>1</c:v>
                </c:pt>
              </c:numCache>
            </c:numRef>
          </c:val>
          <c:extLst>
            <c:ext xmlns:c16="http://schemas.microsoft.com/office/drawing/2014/chart" uri="{C3380CC4-5D6E-409C-BE32-E72D297353CC}">
              <c16:uniqueId val="{00000000-8977-4E83-802D-1B147E364EDC}"/>
            </c:ext>
          </c:extLst>
        </c:ser>
        <c:dLbls>
          <c:showLegendKey val="0"/>
          <c:showVal val="0"/>
          <c:showCatName val="0"/>
          <c:showSerName val="0"/>
          <c:showPercent val="0"/>
          <c:showBubbleSize val="0"/>
        </c:dLbls>
        <c:gapWidth val="219"/>
        <c:overlap val="-27"/>
        <c:axId val="465410776"/>
        <c:axId val="465409136"/>
      </c:barChart>
      <c:catAx>
        <c:axId val="465410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65409136"/>
        <c:crosses val="autoZero"/>
        <c:auto val="1"/>
        <c:lblAlgn val="ctr"/>
        <c:lblOffset val="100"/>
        <c:noMultiLvlLbl val="0"/>
      </c:catAx>
      <c:valAx>
        <c:axId val="465409136"/>
        <c:scaling>
          <c:orientation val="minMax"/>
          <c:max val="3"/>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6541077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dirty="0"/>
              <a:t>評価</a:t>
            </a:r>
            <a:r>
              <a:rPr lang="ja-JP" altLang="en-US" dirty="0" smtClean="0"/>
              <a:t>（鉄骨建て方鳶</a:t>
            </a:r>
            <a:r>
              <a:rPr lang="ja-JP" altLang="en-US" dirty="0"/>
              <a:t>工事）</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Sheet1!$C$12:$C$14</c:f>
              <c:strCache>
                <c:ptCount val="3"/>
                <c:pt idx="0">
                  <c:v>効果</c:v>
                </c:pt>
                <c:pt idx="1">
                  <c:v>装着性</c:v>
                </c:pt>
                <c:pt idx="2">
                  <c:v>価格</c:v>
                </c:pt>
              </c:strCache>
            </c:strRef>
          </c:cat>
          <c:val>
            <c:numRef>
              <c:f>Sheet1!$D$12:$D$14</c:f>
              <c:numCache>
                <c:formatCode>General</c:formatCode>
                <c:ptCount val="3"/>
                <c:pt idx="0">
                  <c:v>1.6</c:v>
                </c:pt>
                <c:pt idx="1">
                  <c:v>1.6</c:v>
                </c:pt>
                <c:pt idx="2" formatCode="0.0">
                  <c:v>1</c:v>
                </c:pt>
              </c:numCache>
            </c:numRef>
          </c:val>
          <c:extLst>
            <c:ext xmlns:c16="http://schemas.microsoft.com/office/drawing/2014/chart" uri="{C3380CC4-5D6E-409C-BE32-E72D297353CC}">
              <c16:uniqueId val="{00000000-38B2-44C3-AA8D-9E53CEE84ADA}"/>
            </c:ext>
          </c:extLst>
        </c:ser>
        <c:dLbls>
          <c:showLegendKey val="0"/>
          <c:showVal val="0"/>
          <c:showCatName val="0"/>
          <c:showSerName val="0"/>
          <c:showPercent val="0"/>
          <c:showBubbleSize val="0"/>
        </c:dLbls>
        <c:gapWidth val="219"/>
        <c:overlap val="-27"/>
        <c:axId val="556604176"/>
        <c:axId val="556604504"/>
      </c:barChart>
      <c:catAx>
        <c:axId val="556604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56604504"/>
        <c:crosses val="autoZero"/>
        <c:auto val="1"/>
        <c:lblAlgn val="ctr"/>
        <c:lblOffset val="100"/>
        <c:noMultiLvlLbl val="0"/>
      </c:catAx>
      <c:valAx>
        <c:axId val="556604504"/>
        <c:scaling>
          <c:orientation val="minMax"/>
          <c:max val="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5660417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143" cy="513284"/>
          </a:xfrm>
          <a:prstGeom prst="rect">
            <a:avLst/>
          </a:prstGeom>
        </p:spPr>
        <p:txBody>
          <a:bodyPr vert="horz" lIns="94640" tIns="47320" rIns="94640" bIns="473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1503" y="0"/>
            <a:ext cx="3076143" cy="513284"/>
          </a:xfrm>
          <a:prstGeom prst="rect">
            <a:avLst/>
          </a:prstGeom>
        </p:spPr>
        <p:txBody>
          <a:bodyPr vert="horz" lIns="94640" tIns="47320" rIns="94640" bIns="47320" rtlCol="0"/>
          <a:lstStyle>
            <a:lvl1pPr algn="r">
              <a:defRPr sz="1200"/>
            </a:lvl1pPr>
          </a:lstStyle>
          <a:p>
            <a:fld id="{00EA8661-556A-4F46-A2FF-6E04D788D675}" type="datetimeFigureOut">
              <a:rPr kumimoji="1" lang="ja-JP" altLang="en-US" smtClean="0"/>
              <a:t>2023/2/3</a:t>
            </a:fld>
            <a:endParaRPr kumimoji="1" lang="ja-JP" altLang="en-US"/>
          </a:p>
        </p:txBody>
      </p:sp>
      <p:sp>
        <p:nvSpPr>
          <p:cNvPr id="4" name="フッター プレースホルダー 3"/>
          <p:cNvSpPr>
            <a:spLocks noGrp="1"/>
          </p:cNvSpPr>
          <p:nvPr>
            <p:ph type="ftr" sz="quarter" idx="2"/>
          </p:nvPr>
        </p:nvSpPr>
        <p:spPr>
          <a:xfrm>
            <a:off x="0" y="9721330"/>
            <a:ext cx="3076143" cy="513284"/>
          </a:xfrm>
          <a:prstGeom prst="rect">
            <a:avLst/>
          </a:prstGeom>
        </p:spPr>
        <p:txBody>
          <a:bodyPr vert="horz" lIns="94640" tIns="47320" rIns="94640" bIns="473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1503" y="9721330"/>
            <a:ext cx="3076143" cy="513284"/>
          </a:xfrm>
          <a:prstGeom prst="rect">
            <a:avLst/>
          </a:prstGeom>
        </p:spPr>
        <p:txBody>
          <a:bodyPr vert="horz" lIns="94640" tIns="47320" rIns="94640" bIns="47320" rtlCol="0" anchor="b"/>
          <a:lstStyle>
            <a:lvl1pPr algn="r">
              <a:defRPr sz="1200"/>
            </a:lvl1pPr>
          </a:lstStyle>
          <a:p>
            <a:fld id="{0F679D64-BEB8-4171-B4CA-08B22C4B351A}" type="slidenum">
              <a:rPr kumimoji="1" lang="ja-JP" altLang="en-US" smtClean="0"/>
              <a:t>‹#›</a:t>
            </a:fld>
            <a:endParaRPr kumimoji="1" lang="ja-JP" altLang="en-US"/>
          </a:p>
        </p:txBody>
      </p:sp>
    </p:spTree>
    <p:extLst>
      <p:ext uri="{BB962C8B-B14F-4D97-AF65-F5344CB8AC3E}">
        <p14:creationId xmlns:p14="http://schemas.microsoft.com/office/powerpoint/2010/main" val="4151904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076364" cy="513508"/>
          </a:xfrm>
          <a:prstGeom prst="rect">
            <a:avLst/>
          </a:prstGeom>
        </p:spPr>
        <p:txBody>
          <a:bodyPr vert="horz" lIns="94640" tIns="47320" rIns="94640" bIns="473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294" y="1"/>
            <a:ext cx="3076364" cy="513508"/>
          </a:xfrm>
          <a:prstGeom prst="rect">
            <a:avLst/>
          </a:prstGeom>
        </p:spPr>
        <p:txBody>
          <a:bodyPr vert="horz" lIns="94640" tIns="47320" rIns="94640" bIns="47320" rtlCol="0"/>
          <a:lstStyle>
            <a:lvl1pPr algn="r">
              <a:defRPr sz="1200"/>
            </a:lvl1pPr>
          </a:lstStyle>
          <a:p>
            <a:fld id="{2F07CB28-00B2-4707-882E-5C24205298D7}" type="datetimeFigureOut">
              <a:rPr kumimoji="1" lang="ja-JP" altLang="en-US" smtClean="0"/>
              <a:t>2023/2/3</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640" tIns="47320" rIns="94640" bIns="47320" rtlCol="0" anchor="ctr"/>
          <a:lstStyle/>
          <a:p>
            <a:endParaRPr lang="ja-JP" altLang="en-US"/>
          </a:p>
        </p:txBody>
      </p:sp>
      <p:sp>
        <p:nvSpPr>
          <p:cNvPr id="5" name="ノート プレースホルダー 4"/>
          <p:cNvSpPr>
            <a:spLocks noGrp="1"/>
          </p:cNvSpPr>
          <p:nvPr>
            <p:ph type="body" sz="quarter" idx="3"/>
          </p:nvPr>
        </p:nvSpPr>
        <p:spPr>
          <a:xfrm>
            <a:off x="709930" y="4925408"/>
            <a:ext cx="5679440" cy="4029879"/>
          </a:xfrm>
          <a:prstGeom prst="rect">
            <a:avLst/>
          </a:prstGeom>
        </p:spPr>
        <p:txBody>
          <a:bodyPr vert="horz" lIns="94640" tIns="47320" rIns="94640" bIns="473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721107"/>
            <a:ext cx="3076364" cy="513507"/>
          </a:xfrm>
          <a:prstGeom prst="rect">
            <a:avLst/>
          </a:prstGeom>
        </p:spPr>
        <p:txBody>
          <a:bodyPr vert="horz" lIns="94640" tIns="47320" rIns="94640" bIns="473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4" cy="513507"/>
          </a:xfrm>
          <a:prstGeom prst="rect">
            <a:avLst/>
          </a:prstGeom>
        </p:spPr>
        <p:txBody>
          <a:bodyPr vert="horz" lIns="94640" tIns="47320" rIns="94640" bIns="47320" rtlCol="0" anchor="b"/>
          <a:lstStyle>
            <a:lvl1pPr algn="r">
              <a:defRPr sz="1200"/>
            </a:lvl1pPr>
          </a:lstStyle>
          <a:p>
            <a:fld id="{C6DD9C8D-DC6D-4966-8AB4-31083568ACA0}" type="slidenum">
              <a:rPr kumimoji="1" lang="ja-JP" altLang="en-US" smtClean="0"/>
              <a:t>‹#›</a:t>
            </a:fld>
            <a:endParaRPr kumimoji="1" lang="ja-JP" altLang="en-US"/>
          </a:p>
        </p:txBody>
      </p:sp>
    </p:spTree>
    <p:extLst>
      <p:ext uri="{BB962C8B-B14F-4D97-AF65-F5344CB8AC3E}">
        <p14:creationId xmlns:p14="http://schemas.microsoft.com/office/powerpoint/2010/main" val="32280985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1</a:t>
            </a:fld>
            <a:endParaRPr kumimoji="1" lang="ja-JP" altLang="en-US"/>
          </a:p>
        </p:txBody>
      </p:sp>
    </p:spTree>
    <p:extLst>
      <p:ext uri="{BB962C8B-B14F-4D97-AF65-F5344CB8AC3E}">
        <p14:creationId xmlns:p14="http://schemas.microsoft.com/office/powerpoint/2010/main" val="1596168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10</a:t>
            </a:fld>
            <a:endParaRPr kumimoji="1" lang="ja-JP" altLang="en-US"/>
          </a:p>
        </p:txBody>
      </p:sp>
    </p:spTree>
    <p:extLst>
      <p:ext uri="{BB962C8B-B14F-4D97-AF65-F5344CB8AC3E}">
        <p14:creationId xmlns:p14="http://schemas.microsoft.com/office/powerpoint/2010/main" val="3839893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11</a:t>
            </a:fld>
            <a:endParaRPr kumimoji="1" lang="ja-JP" altLang="en-US"/>
          </a:p>
        </p:txBody>
      </p:sp>
    </p:spTree>
    <p:extLst>
      <p:ext uri="{BB962C8B-B14F-4D97-AF65-F5344CB8AC3E}">
        <p14:creationId xmlns:p14="http://schemas.microsoft.com/office/powerpoint/2010/main" val="531086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12</a:t>
            </a:fld>
            <a:endParaRPr kumimoji="1" lang="ja-JP" altLang="en-US"/>
          </a:p>
        </p:txBody>
      </p:sp>
    </p:spTree>
    <p:extLst>
      <p:ext uri="{BB962C8B-B14F-4D97-AF65-F5344CB8AC3E}">
        <p14:creationId xmlns:p14="http://schemas.microsoft.com/office/powerpoint/2010/main" val="3094798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13</a:t>
            </a:fld>
            <a:endParaRPr kumimoji="1" lang="ja-JP" altLang="en-US"/>
          </a:p>
        </p:txBody>
      </p:sp>
    </p:spTree>
    <p:extLst>
      <p:ext uri="{BB962C8B-B14F-4D97-AF65-F5344CB8AC3E}">
        <p14:creationId xmlns:p14="http://schemas.microsoft.com/office/powerpoint/2010/main" val="2089500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14</a:t>
            </a:fld>
            <a:endParaRPr kumimoji="1" lang="ja-JP" altLang="en-US"/>
          </a:p>
        </p:txBody>
      </p:sp>
    </p:spTree>
    <p:extLst>
      <p:ext uri="{BB962C8B-B14F-4D97-AF65-F5344CB8AC3E}">
        <p14:creationId xmlns:p14="http://schemas.microsoft.com/office/powerpoint/2010/main" val="3729171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15</a:t>
            </a:fld>
            <a:endParaRPr kumimoji="1" lang="ja-JP" altLang="en-US"/>
          </a:p>
        </p:txBody>
      </p:sp>
    </p:spTree>
    <p:extLst>
      <p:ext uri="{BB962C8B-B14F-4D97-AF65-F5344CB8AC3E}">
        <p14:creationId xmlns:p14="http://schemas.microsoft.com/office/powerpoint/2010/main" val="2978728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16</a:t>
            </a:fld>
            <a:endParaRPr kumimoji="1" lang="ja-JP" altLang="en-US"/>
          </a:p>
        </p:txBody>
      </p:sp>
    </p:spTree>
    <p:extLst>
      <p:ext uri="{BB962C8B-B14F-4D97-AF65-F5344CB8AC3E}">
        <p14:creationId xmlns:p14="http://schemas.microsoft.com/office/powerpoint/2010/main" val="156246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17</a:t>
            </a:fld>
            <a:endParaRPr kumimoji="1" lang="ja-JP" altLang="en-US"/>
          </a:p>
        </p:txBody>
      </p:sp>
    </p:spTree>
    <p:extLst>
      <p:ext uri="{BB962C8B-B14F-4D97-AF65-F5344CB8AC3E}">
        <p14:creationId xmlns:p14="http://schemas.microsoft.com/office/powerpoint/2010/main" val="3571708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18</a:t>
            </a:fld>
            <a:endParaRPr kumimoji="1" lang="ja-JP" altLang="en-US"/>
          </a:p>
        </p:txBody>
      </p:sp>
    </p:spTree>
    <p:extLst>
      <p:ext uri="{BB962C8B-B14F-4D97-AF65-F5344CB8AC3E}">
        <p14:creationId xmlns:p14="http://schemas.microsoft.com/office/powerpoint/2010/main" val="3393361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19</a:t>
            </a:fld>
            <a:endParaRPr kumimoji="1" lang="ja-JP" altLang="en-US"/>
          </a:p>
        </p:txBody>
      </p:sp>
    </p:spTree>
    <p:extLst>
      <p:ext uri="{BB962C8B-B14F-4D97-AF65-F5344CB8AC3E}">
        <p14:creationId xmlns:p14="http://schemas.microsoft.com/office/powerpoint/2010/main" val="1244518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2</a:t>
            </a:fld>
            <a:endParaRPr kumimoji="1" lang="ja-JP" altLang="en-US"/>
          </a:p>
        </p:txBody>
      </p:sp>
    </p:spTree>
    <p:extLst>
      <p:ext uri="{BB962C8B-B14F-4D97-AF65-F5344CB8AC3E}">
        <p14:creationId xmlns:p14="http://schemas.microsoft.com/office/powerpoint/2010/main" val="1503162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20</a:t>
            </a:fld>
            <a:endParaRPr kumimoji="1" lang="ja-JP" altLang="en-US"/>
          </a:p>
        </p:txBody>
      </p:sp>
    </p:spTree>
    <p:extLst>
      <p:ext uri="{BB962C8B-B14F-4D97-AF65-F5344CB8AC3E}">
        <p14:creationId xmlns:p14="http://schemas.microsoft.com/office/powerpoint/2010/main" val="358337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21</a:t>
            </a:fld>
            <a:endParaRPr kumimoji="1" lang="ja-JP" altLang="en-US"/>
          </a:p>
        </p:txBody>
      </p:sp>
    </p:spTree>
    <p:extLst>
      <p:ext uri="{BB962C8B-B14F-4D97-AF65-F5344CB8AC3E}">
        <p14:creationId xmlns:p14="http://schemas.microsoft.com/office/powerpoint/2010/main" val="96800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22</a:t>
            </a:fld>
            <a:endParaRPr kumimoji="1" lang="ja-JP" altLang="en-US"/>
          </a:p>
        </p:txBody>
      </p:sp>
    </p:spTree>
    <p:extLst>
      <p:ext uri="{BB962C8B-B14F-4D97-AF65-F5344CB8AC3E}">
        <p14:creationId xmlns:p14="http://schemas.microsoft.com/office/powerpoint/2010/main" val="2602423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23</a:t>
            </a:fld>
            <a:endParaRPr kumimoji="1" lang="ja-JP" altLang="en-US"/>
          </a:p>
        </p:txBody>
      </p:sp>
    </p:spTree>
    <p:extLst>
      <p:ext uri="{BB962C8B-B14F-4D97-AF65-F5344CB8AC3E}">
        <p14:creationId xmlns:p14="http://schemas.microsoft.com/office/powerpoint/2010/main" val="12684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24</a:t>
            </a:fld>
            <a:endParaRPr kumimoji="1" lang="ja-JP" altLang="en-US"/>
          </a:p>
        </p:txBody>
      </p:sp>
    </p:spTree>
    <p:extLst>
      <p:ext uri="{BB962C8B-B14F-4D97-AF65-F5344CB8AC3E}">
        <p14:creationId xmlns:p14="http://schemas.microsoft.com/office/powerpoint/2010/main" val="574416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25</a:t>
            </a:fld>
            <a:endParaRPr kumimoji="1" lang="ja-JP" altLang="en-US"/>
          </a:p>
        </p:txBody>
      </p:sp>
    </p:spTree>
    <p:extLst>
      <p:ext uri="{BB962C8B-B14F-4D97-AF65-F5344CB8AC3E}">
        <p14:creationId xmlns:p14="http://schemas.microsoft.com/office/powerpoint/2010/main" val="3175501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26</a:t>
            </a:fld>
            <a:endParaRPr kumimoji="1" lang="ja-JP" altLang="en-US"/>
          </a:p>
        </p:txBody>
      </p:sp>
    </p:spTree>
    <p:extLst>
      <p:ext uri="{BB962C8B-B14F-4D97-AF65-F5344CB8AC3E}">
        <p14:creationId xmlns:p14="http://schemas.microsoft.com/office/powerpoint/2010/main" val="3983038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27</a:t>
            </a:fld>
            <a:endParaRPr kumimoji="1" lang="ja-JP" altLang="en-US"/>
          </a:p>
        </p:txBody>
      </p:sp>
    </p:spTree>
    <p:extLst>
      <p:ext uri="{BB962C8B-B14F-4D97-AF65-F5344CB8AC3E}">
        <p14:creationId xmlns:p14="http://schemas.microsoft.com/office/powerpoint/2010/main" val="728051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28</a:t>
            </a:fld>
            <a:endParaRPr kumimoji="1" lang="ja-JP" altLang="en-US"/>
          </a:p>
        </p:txBody>
      </p:sp>
    </p:spTree>
    <p:extLst>
      <p:ext uri="{BB962C8B-B14F-4D97-AF65-F5344CB8AC3E}">
        <p14:creationId xmlns:p14="http://schemas.microsoft.com/office/powerpoint/2010/main" val="3113185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29</a:t>
            </a:fld>
            <a:endParaRPr kumimoji="1" lang="ja-JP" altLang="en-US"/>
          </a:p>
        </p:txBody>
      </p:sp>
    </p:spTree>
    <p:extLst>
      <p:ext uri="{BB962C8B-B14F-4D97-AF65-F5344CB8AC3E}">
        <p14:creationId xmlns:p14="http://schemas.microsoft.com/office/powerpoint/2010/main" val="749607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3</a:t>
            </a:fld>
            <a:endParaRPr kumimoji="1" lang="ja-JP" altLang="en-US"/>
          </a:p>
        </p:txBody>
      </p:sp>
    </p:spTree>
    <p:extLst>
      <p:ext uri="{BB962C8B-B14F-4D97-AF65-F5344CB8AC3E}">
        <p14:creationId xmlns:p14="http://schemas.microsoft.com/office/powerpoint/2010/main" val="3699298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30</a:t>
            </a:fld>
            <a:endParaRPr kumimoji="1" lang="ja-JP" altLang="en-US"/>
          </a:p>
        </p:txBody>
      </p:sp>
    </p:spTree>
    <p:extLst>
      <p:ext uri="{BB962C8B-B14F-4D97-AF65-F5344CB8AC3E}">
        <p14:creationId xmlns:p14="http://schemas.microsoft.com/office/powerpoint/2010/main" val="367565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31</a:t>
            </a:fld>
            <a:endParaRPr kumimoji="1" lang="ja-JP" altLang="en-US"/>
          </a:p>
        </p:txBody>
      </p:sp>
    </p:spTree>
    <p:extLst>
      <p:ext uri="{BB962C8B-B14F-4D97-AF65-F5344CB8AC3E}">
        <p14:creationId xmlns:p14="http://schemas.microsoft.com/office/powerpoint/2010/main" val="2866494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32</a:t>
            </a:fld>
            <a:endParaRPr kumimoji="1" lang="ja-JP" altLang="en-US"/>
          </a:p>
        </p:txBody>
      </p:sp>
    </p:spTree>
    <p:extLst>
      <p:ext uri="{BB962C8B-B14F-4D97-AF65-F5344CB8AC3E}">
        <p14:creationId xmlns:p14="http://schemas.microsoft.com/office/powerpoint/2010/main" val="3866011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33</a:t>
            </a:fld>
            <a:endParaRPr kumimoji="1" lang="ja-JP" altLang="en-US"/>
          </a:p>
        </p:txBody>
      </p:sp>
    </p:spTree>
    <p:extLst>
      <p:ext uri="{BB962C8B-B14F-4D97-AF65-F5344CB8AC3E}">
        <p14:creationId xmlns:p14="http://schemas.microsoft.com/office/powerpoint/2010/main" val="2104239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34</a:t>
            </a:fld>
            <a:endParaRPr kumimoji="1" lang="ja-JP" altLang="en-US"/>
          </a:p>
        </p:txBody>
      </p:sp>
    </p:spTree>
    <p:extLst>
      <p:ext uri="{BB962C8B-B14F-4D97-AF65-F5344CB8AC3E}">
        <p14:creationId xmlns:p14="http://schemas.microsoft.com/office/powerpoint/2010/main" val="4097473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35</a:t>
            </a:fld>
            <a:endParaRPr kumimoji="1" lang="ja-JP" altLang="en-US"/>
          </a:p>
        </p:txBody>
      </p:sp>
    </p:spTree>
    <p:extLst>
      <p:ext uri="{BB962C8B-B14F-4D97-AF65-F5344CB8AC3E}">
        <p14:creationId xmlns:p14="http://schemas.microsoft.com/office/powerpoint/2010/main" val="945462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36</a:t>
            </a:fld>
            <a:endParaRPr kumimoji="1" lang="ja-JP" altLang="en-US"/>
          </a:p>
        </p:txBody>
      </p:sp>
    </p:spTree>
    <p:extLst>
      <p:ext uri="{BB962C8B-B14F-4D97-AF65-F5344CB8AC3E}">
        <p14:creationId xmlns:p14="http://schemas.microsoft.com/office/powerpoint/2010/main" val="2836616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37</a:t>
            </a:fld>
            <a:endParaRPr kumimoji="1" lang="ja-JP" altLang="en-US"/>
          </a:p>
        </p:txBody>
      </p:sp>
    </p:spTree>
    <p:extLst>
      <p:ext uri="{BB962C8B-B14F-4D97-AF65-F5344CB8AC3E}">
        <p14:creationId xmlns:p14="http://schemas.microsoft.com/office/powerpoint/2010/main" val="1351096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4</a:t>
            </a:fld>
            <a:endParaRPr kumimoji="1" lang="ja-JP" altLang="en-US"/>
          </a:p>
        </p:txBody>
      </p:sp>
    </p:spTree>
    <p:extLst>
      <p:ext uri="{BB962C8B-B14F-4D97-AF65-F5344CB8AC3E}">
        <p14:creationId xmlns:p14="http://schemas.microsoft.com/office/powerpoint/2010/main" val="3799462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5</a:t>
            </a:fld>
            <a:endParaRPr kumimoji="1" lang="ja-JP" altLang="en-US"/>
          </a:p>
        </p:txBody>
      </p:sp>
    </p:spTree>
    <p:extLst>
      <p:ext uri="{BB962C8B-B14F-4D97-AF65-F5344CB8AC3E}">
        <p14:creationId xmlns:p14="http://schemas.microsoft.com/office/powerpoint/2010/main" val="2056959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6</a:t>
            </a:fld>
            <a:endParaRPr kumimoji="1" lang="ja-JP" altLang="en-US"/>
          </a:p>
        </p:txBody>
      </p:sp>
    </p:spTree>
    <p:extLst>
      <p:ext uri="{BB962C8B-B14F-4D97-AF65-F5344CB8AC3E}">
        <p14:creationId xmlns:p14="http://schemas.microsoft.com/office/powerpoint/2010/main" val="3024129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7</a:t>
            </a:fld>
            <a:endParaRPr kumimoji="1" lang="ja-JP" altLang="en-US"/>
          </a:p>
        </p:txBody>
      </p:sp>
    </p:spTree>
    <p:extLst>
      <p:ext uri="{BB962C8B-B14F-4D97-AF65-F5344CB8AC3E}">
        <p14:creationId xmlns:p14="http://schemas.microsoft.com/office/powerpoint/2010/main" val="1204853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8</a:t>
            </a:fld>
            <a:endParaRPr kumimoji="1" lang="ja-JP" altLang="en-US"/>
          </a:p>
        </p:txBody>
      </p:sp>
    </p:spTree>
    <p:extLst>
      <p:ext uri="{BB962C8B-B14F-4D97-AF65-F5344CB8AC3E}">
        <p14:creationId xmlns:p14="http://schemas.microsoft.com/office/powerpoint/2010/main" val="1975457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DD9C8D-DC6D-4966-8AB4-31083568ACA0}" type="slidenum">
              <a:rPr kumimoji="1" lang="ja-JP" altLang="en-US" smtClean="0"/>
              <a:t>9</a:t>
            </a:fld>
            <a:endParaRPr kumimoji="1" lang="ja-JP" altLang="en-US"/>
          </a:p>
        </p:txBody>
      </p:sp>
    </p:spTree>
    <p:extLst>
      <p:ext uri="{BB962C8B-B14F-4D97-AF65-F5344CB8AC3E}">
        <p14:creationId xmlns:p14="http://schemas.microsoft.com/office/powerpoint/2010/main" val="1399153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C332E1E-7320-4602-AC54-965E682F2B25}" type="datetime1">
              <a:rPr kumimoji="1" lang="ja-JP" altLang="en-US" smtClean="0"/>
              <a:t>2023/2/3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546A27F-5BA7-425D-BEAE-9A08454FA985}" type="slidenum">
              <a:rPr kumimoji="1" lang="ja-JP" altLang="en-US" smtClean="0"/>
              <a:t>‹#›</a:t>
            </a:fld>
            <a:endParaRPr kumimoji="1" lang="ja-JP" altLang="en-US"/>
          </a:p>
        </p:txBody>
      </p:sp>
    </p:spTree>
    <p:extLst>
      <p:ext uri="{BB962C8B-B14F-4D97-AF65-F5344CB8AC3E}">
        <p14:creationId xmlns:p14="http://schemas.microsoft.com/office/powerpoint/2010/main" val="2656770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73708A3-A8FA-4EE1-9FE7-81402C472F96}" type="datetime1">
              <a:rPr kumimoji="1" lang="ja-JP" altLang="en-US" smtClean="0"/>
              <a:t>2023/2/3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546A27F-5BA7-425D-BEAE-9A08454FA985}" type="slidenum">
              <a:rPr kumimoji="1" lang="ja-JP" altLang="en-US" smtClean="0"/>
              <a:t>‹#›</a:t>
            </a:fld>
            <a:endParaRPr kumimoji="1" lang="ja-JP" altLang="en-US"/>
          </a:p>
        </p:txBody>
      </p:sp>
    </p:spTree>
    <p:extLst>
      <p:ext uri="{BB962C8B-B14F-4D97-AF65-F5344CB8AC3E}">
        <p14:creationId xmlns:p14="http://schemas.microsoft.com/office/powerpoint/2010/main" val="234903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87B70D0-D633-4C14-A211-0A892666DC09}" type="datetime1">
              <a:rPr kumimoji="1" lang="ja-JP" altLang="en-US" smtClean="0"/>
              <a:t>2023/2/3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546A27F-5BA7-425D-BEAE-9A08454FA985}" type="slidenum">
              <a:rPr kumimoji="1" lang="ja-JP" altLang="en-US" smtClean="0"/>
              <a:t>‹#›</a:t>
            </a:fld>
            <a:endParaRPr kumimoji="1" lang="ja-JP" altLang="en-US"/>
          </a:p>
        </p:txBody>
      </p:sp>
    </p:spTree>
    <p:extLst>
      <p:ext uri="{BB962C8B-B14F-4D97-AF65-F5344CB8AC3E}">
        <p14:creationId xmlns:p14="http://schemas.microsoft.com/office/powerpoint/2010/main" val="563565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A043B1C-4EBF-4477-B9B6-EF743ABAF078}" type="datetime1">
              <a:rPr kumimoji="1" lang="ja-JP" altLang="en-US" smtClean="0"/>
              <a:t>2023/2/3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546A27F-5BA7-425D-BEAE-9A08454FA985}" type="slidenum">
              <a:rPr kumimoji="1" lang="ja-JP" altLang="en-US" smtClean="0"/>
              <a:t>‹#›</a:t>
            </a:fld>
            <a:endParaRPr kumimoji="1" lang="ja-JP" altLang="en-US"/>
          </a:p>
        </p:txBody>
      </p:sp>
    </p:spTree>
    <p:extLst>
      <p:ext uri="{BB962C8B-B14F-4D97-AF65-F5344CB8AC3E}">
        <p14:creationId xmlns:p14="http://schemas.microsoft.com/office/powerpoint/2010/main" val="231510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6206FD2-FC60-456C-88B8-A3BD8FAC6F47}" type="datetime1">
              <a:rPr kumimoji="1" lang="ja-JP" altLang="en-US" smtClean="0"/>
              <a:t>2023/2/3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546A27F-5BA7-425D-BEAE-9A08454FA985}" type="slidenum">
              <a:rPr kumimoji="1" lang="ja-JP" altLang="en-US" smtClean="0"/>
              <a:t>‹#›</a:t>
            </a:fld>
            <a:endParaRPr kumimoji="1" lang="ja-JP" altLang="en-US"/>
          </a:p>
        </p:txBody>
      </p:sp>
    </p:spTree>
    <p:extLst>
      <p:ext uri="{BB962C8B-B14F-4D97-AF65-F5344CB8AC3E}">
        <p14:creationId xmlns:p14="http://schemas.microsoft.com/office/powerpoint/2010/main" val="1641829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E352843-F144-4D00-8BD2-A877B17F8111}" type="datetime1">
              <a:rPr kumimoji="1" lang="ja-JP" altLang="en-US" smtClean="0"/>
              <a:t>2023/2/3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546A27F-5BA7-425D-BEAE-9A08454FA985}" type="slidenum">
              <a:rPr kumimoji="1" lang="ja-JP" altLang="en-US" smtClean="0"/>
              <a:t>‹#›</a:t>
            </a:fld>
            <a:endParaRPr kumimoji="1" lang="ja-JP" altLang="en-US"/>
          </a:p>
        </p:txBody>
      </p:sp>
    </p:spTree>
    <p:extLst>
      <p:ext uri="{BB962C8B-B14F-4D97-AF65-F5344CB8AC3E}">
        <p14:creationId xmlns:p14="http://schemas.microsoft.com/office/powerpoint/2010/main" val="1787990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3A18A00-E531-42EB-A3EC-712EF70D4D47}" type="datetime1">
              <a:rPr kumimoji="1" lang="ja-JP" altLang="en-US" smtClean="0"/>
              <a:t>2023/2/3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546A27F-5BA7-425D-BEAE-9A08454FA985}" type="slidenum">
              <a:rPr kumimoji="1" lang="ja-JP" altLang="en-US" smtClean="0"/>
              <a:t>‹#›</a:t>
            </a:fld>
            <a:endParaRPr kumimoji="1" lang="ja-JP" altLang="en-US"/>
          </a:p>
        </p:txBody>
      </p:sp>
    </p:spTree>
    <p:extLst>
      <p:ext uri="{BB962C8B-B14F-4D97-AF65-F5344CB8AC3E}">
        <p14:creationId xmlns:p14="http://schemas.microsoft.com/office/powerpoint/2010/main" val="1309110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93D56BC-809B-43FF-A24A-883F218025C6}" type="datetime1">
              <a:rPr kumimoji="1" lang="ja-JP" altLang="en-US" smtClean="0"/>
              <a:t>2023/2/3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546A27F-5BA7-425D-BEAE-9A08454FA985}" type="slidenum">
              <a:rPr kumimoji="1" lang="ja-JP" altLang="en-US" smtClean="0"/>
              <a:t>‹#›</a:t>
            </a:fld>
            <a:endParaRPr kumimoji="1" lang="ja-JP" altLang="en-US"/>
          </a:p>
        </p:txBody>
      </p:sp>
    </p:spTree>
    <p:extLst>
      <p:ext uri="{BB962C8B-B14F-4D97-AF65-F5344CB8AC3E}">
        <p14:creationId xmlns:p14="http://schemas.microsoft.com/office/powerpoint/2010/main" val="3333315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8FC7F00-881B-4C33-9249-9DDB6093E8FB}" type="datetime1">
              <a:rPr kumimoji="1" lang="ja-JP" altLang="en-US" smtClean="0"/>
              <a:t>2023/2/3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546A27F-5BA7-425D-BEAE-9A08454FA985}" type="slidenum">
              <a:rPr kumimoji="1" lang="ja-JP" altLang="en-US" smtClean="0"/>
              <a:t>‹#›</a:t>
            </a:fld>
            <a:endParaRPr kumimoji="1" lang="ja-JP" altLang="en-US"/>
          </a:p>
        </p:txBody>
      </p:sp>
    </p:spTree>
    <p:extLst>
      <p:ext uri="{BB962C8B-B14F-4D97-AF65-F5344CB8AC3E}">
        <p14:creationId xmlns:p14="http://schemas.microsoft.com/office/powerpoint/2010/main" val="2379901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6AB1AAD-3FB0-404F-87E7-B9413A32251C}" type="datetime1">
              <a:rPr kumimoji="1" lang="ja-JP" altLang="en-US" smtClean="0"/>
              <a:t>2023/2/3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546A27F-5BA7-425D-BEAE-9A08454FA985}" type="slidenum">
              <a:rPr kumimoji="1" lang="ja-JP" altLang="en-US" smtClean="0"/>
              <a:t>‹#›</a:t>
            </a:fld>
            <a:endParaRPr kumimoji="1" lang="ja-JP" altLang="en-US"/>
          </a:p>
        </p:txBody>
      </p:sp>
    </p:spTree>
    <p:extLst>
      <p:ext uri="{BB962C8B-B14F-4D97-AF65-F5344CB8AC3E}">
        <p14:creationId xmlns:p14="http://schemas.microsoft.com/office/powerpoint/2010/main" val="379812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5223EB5-66B1-4942-B8FF-D64FCA245A73}" type="datetime1">
              <a:rPr kumimoji="1" lang="ja-JP" altLang="en-US" smtClean="0"/>
              <a:t>2023/2/3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546A27F-5BA7-425D-BEAE-9A08454FA985}" type="slidenum">
              <a:rPr kumimoji="1" lang="ja-JP" altLang="en-US" smtClean="0"/>
              <a:t>‹#›</a:t>
            </a:fld>
            <a:endParaRPr kumimoji="1" lang="ja-JP" altLang="en-US"/>
          </a:p>
        </p:txBody>
      </p:sp>
    </p:spTree>
    <p:extLst>
      <p:ext uri="{BB962C8B-B14F-4D97-AF65-F5344CB8AC3E}">
        <p14:creationId xmlns:p14="http://schemas.microsoft.com/office/powerpoint/2010/main" val="3352319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7C0AD-6935-4F1C-9F5B-73851BF2B1B0}" type="datetime1">
              <a:rPr kumimoji="1" lang="ja-JP" altLang="en-US" smtClean="0"/>
              <a:t>2023/2/3</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46A27F-5BA7-425D-BEAE-9A08454FA985}" type="slidenum">
              <a:rPr kumimoji="1" lang="ja-JP" altLang="en-US" smtClean="0"/>
              <a:t>‹#›</a:t>
            </a:fld>
            <a:endParaRPr kumimoji="1" lang="ja-JP" altLang="en-US"/>
          </a:p>
        </p:txBody>
      </p:sp>
    </p:spTree>
    <p:extLst>
      <p:ext uri="{BB962C8B-B14F-4D97-AF65-F5344CB8AC3E}">
        <p14:creationId xmlns:p14="http://schemas.microsoft.com/office/powerpoint/2010/main" val="3239010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1.png"/><Relationship Id="rId7"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0.png"/><Relationship Id="rId9"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12.png"/><Relationship Id="rId7" Type="http://schemas.openxmlformats.org/officeDocument/2006/relationships/image" Target="../media/image26.jpg"/><Relationship Id="rId12"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g"/><Relationship Id="rId5" Type="http://schemas.openxmlformats.org/officeDocument/2006/relationships/image" Target="../media/image14.png"/><Relationship Id="rId10" Type="http://schemas.openxmlformats.org/officeDocument/2006/relationships/image" Target="../media/image29.jpg"/><Relationship Id="rId4" Type="http://schemas.openxmlformats.org/officeDocument/2006/relationships/image" Target="../media/image24.jpg"/><Relationship Id="rId9"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13.pn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18.png"/><Relationship Id="rId7" Type="http://schemas.openxmlformats.org/officeDocument/2006/relationships/image" Target="../media/image38.jpg"/><Relationship Id="rId12"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jpg"/><Relationship Id="rId11" Type="http://schemas.openxmlformats.org/officeDocument/2006/relationships/image" Target="../media/image42.jpg"/><Relationship Id="rId5" Type="http://schemas.openxmlformats.org/officeDocument/2006/relationships/image" Target="../media/image36.jpg"/><Relationship Id="rId10" Type="http://schemas.openxmlformats.org/officeDocument/2006/relationships/image" Target="../media/image41.jpg"/><Relationship Id="rId4" Type="http://schemas.openxmlformats.org/officeDocument/2006/relationships/image" Target="../media/image35.jpg"/><Relationship Id="rId9" Type="http://schemas.openxmlformats.org/officeDocument/2006/relationships/image" Target="../media/image40.jpg"/></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5.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34.jpg"/><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hyperlink" Target="https://www.youtube.com/watch?v=q1ah8N7s_LQ&amp;t=22s" TargetMode="Externa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hyperlink" Target="https://www.upr-net.co.jp/suit/" TargetMode="Externa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54.jpe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72.jpeg"/><Relationship Id="rId7" Type="http://schemas.openxmlformats.org/officeDocument/2006/relationships/chart" Target="../charts/chart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3993" y="1094601"/>
            <a:ext cx="9144000" cy="849312"/>
          </a:xfrm>
        </p:spPr>
        <p:txBody>
          <a:bodyPr anchor="ctr" anchorCtr="0">
            <a:normAutofit/>
          </a:bodyPr>
          <a:lstStyle/>
          <a:p>
            <a:r>
              <a:rPr kumimoji="1" lang="ja-JP" altLang="en-US" sz="4000" dirty="0" smtClean="0">
                <a:solidFill>
                  <a:srgbClr val="002060"/>
                </a:solidFill>
                <a:latin typeface="HGP創英角ｺﾞｼｯｸUB" panose="020B0900000000000000" pitchFamily="50" charset="-128"/>
                <a:ea typeface="HGP創英角ｺﾞｼｯｸUB" panose="020B0900000000000000" pitchFamily="50" charset="-128"/>
              </a:rPr>
              <a:t>建設業の現場作業員の負担軽減について</a:t>
            </a:r>
            <a:endParaRPr kumimoji="1" lang="ja-JP" altLang="en-US" sz="4000" dirty="0">
              <a:solidFill>
                <a:srgbClr val="002060"/>
              </a:solidFill>
              <a:latin typeface="HGP創英角ｺﾞｼｯｸUB" panose="020B0900000000000000" pitchFamily="50" charset="-128"/>
              <a:ea typeface="HGP創英角ｺﾞｼｯｸUB" panose="020B0900000000000000" pitchFamily="50" charset="-128"/>
            </a:endParaRPr>
          </a:p>
        </p:txBody>
      </p:sp>
      <p:sp>
        <p:nvSpPr>
          <p:cNvPr id="3" name="サブタイトル 2"/>
          <p:cNvSpPr>
            <a:spLocks noGrp="1"/>
          </p:cNvSpPr>
          <p:nvPr>
            <p:ph type="subTitle" idx="1"/>
          </p:nvPr>
        </p:nvSpPr>
        <p:spPr>
          <a:xfrm>
            <a:off x="2817011" y="1957826"/>
            <a:ext cx="6557963" cy="636587"/>
          </a:xfrm>
        </p:spPr>
        <p:txBody>
          <a:bodyPr anchor="ctr" anchorCtr="0">
            <a:noAutofit/>
          </a:bodyPr>
          <a:lstStyle/>
          <a:p>
            <a:r>
              <a:rPr kumimoji="1" lang="ja-JP" altLang="en-US" sz="2800" dirty="0" smtClean="0">
                <a:solidFill>
                  <a:srgbClr val="0070C0"/>
                </a:solidFill>
                <a:latin typeface="HGPｺﾞｼｯｸE" panose="020B0900000000000000" pitchFamily="50" charset="-128"/>
                <a:ea typeface="HGPｺﾞｼｯｸE" panose="020B0900000000000000" pitchFamily="50" charset="-128"/>
              </a:rPr>
              <a:t>－建設業のニーズ調査に係る検討会－</a:t>
            </a:r>
            <a:endParaRPr kumimoji="1" lang="ja-JP" altLang="en-US" sz="2800" dirty="0">
              <a:solidFill>
                <a:srgbClr val="0070C0"/>
              </a:solidFill>
              <a:latin typeface="HGPｺﾞｼｯｸE" panose="020B0900000000000000" pitchFamily="50" charset="-128"/>
              <a:ea typeface="HGPｺﾞｼｯｸE" panose="020B0900000000000000" pitchFamily="50" charset="-128"/>
            </a:endParaRPr>
          </a:p>
        </p:txBody>
      </p:sp>
      <p:sp>
        <p:nvSpPr>
          <p:cNvPr id="4" name="テキスト ボックス 3"/>
          <p:cNvSpPr txBox="1"/>
          <p:nvPr/>
        </p:nvSpPr>
        <p:spPr>
          <a:xfrm>
            <a:off x="342900" y="400050"/>
            <a:ext cx="2737487" cy="461665"/>
          </a:xfrm>
          <a:prstGeom prst="rect">
            <a:avLst/>
          </a:prstGeom>
          <a:noFill/>
        </p:spPr>
        <p:txBody>
          <a:bodyPr wrap="square" rtlCol="0">
            <a:spAutoFit/>
          </a:bodyPr>
          <a:lstStyle/>
          <a:p>
            <a:pPr algn="ctr"/>
            <a:r>
              <a:rPr kumimoji="1" lang="ja-JP" altLang="en-US" sz="2400" dirty="0" smtClean="0">
                <a:latin typeface="HGPｺﾞｼｯｸE" panose="020B0900000000000000" pitchFamily="50" charset="-128"/>
                <a:ea typeface="HGPｺﾞｼｯｸE" panose="020B0900000000000000" pitchFamily="50" charset="-128"/>
              </a:rPr>
              <a:t>検討会報告書</a:t>
            </a:r>
            <a:endParaRPr kumimoji="1" lang="ja-JP" altLang="en-US" sz="2400" dirty="0">
              <a:latin typeface="HGPｺﾞｼｯｸE" panose="020B0900000000000000" pitchFamily="50" charset="-128"/>
              <a:ea typeface="HGPｺﾞｼｯｸE" panose="020B0900000000000000" pitchFamily="50" charset="-128"/>
            </a:endParaRPr>
          </a:p>
        </p:txBody>
      </p:sp>
      <p:sp>
        <p:nvSpPr>
          <p:cNvPr id="5" name="テキスト ボックス 4"/>
          <p:cNvSpPr txBox="1"/>
          <p:nvPr/>
        </p:nvSpPr>
        <p:spPr>
          <a:xfrm>
            <a:off x="4885210" y="4342465"/>
            <a:ext cx="2581275" cy="369332"/>
          </a:xfrm>
          <a:prstGeom prst="rect">
            <a:avLst/>
          </a:prstGeom>
          <a:noFill/>
        </p:spPr>
        <p:txBody>
          <a:bodyPr wrap="square" rtlCol="0">
            <a:spAutoFit/>
          </a:bodyPr>
          <a:lstStyle/>
          <a:p>
            <a:pPr algn="ctr"/>
            <a:r>
              <a:rPr kumimoji="1" lang="ja-JP" altLang="en-US" dirty="0" smtClean="0">
                <a:latin typeface="HGPｺﾞｼｯｸE" panose="020B0900000000000000" pitchFamily="50" charset="-128"/>
                <a:ea typeface="HGPｺﾞｼｯｸE" panose="020B0900000000000000" pitchFamily="50" charset="-128"/>
              </a:rPr>
              <a:t>２０２３年２月１０日</a:t>
            </a:r>
            <a:endParaRPr kumimoji="1" lang="ja-JP" altLang="en-US" dirty="0">
              <a:latin typeface="HGPｺﾞｼｯｸE" panose="020B0900000000000000" pitchFamily="50" charset="-128"/>
              <a:ea typeface="HGPｺﾞｼｯｸE" panose="020B0900000000000000"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019" y="5148200"/>
            <a:ext cx="3721948" cy="889203"/>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887" y="3651766"/>
            <a:ext cx="2095500" cy="2095500"/>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3163" y="3600505"/>
            <a:ext cx="1506760" cy="1762292"/>
          </a:xfrm>
          <a:prstGeom prst="rect">
            <a:avLst/>
          </a:prstGeom>
        </p:spPr>
      </p:pic>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2893" y="4637309"/>
            <a:ext cx="1723299" cy="1450975"/>
          </a:xfrm>
          <a:prstGeom prst="rect">
            <a:avLst/>
          </a:prstGeom>
        </p:spPr>
      </p:pic>
      <p:sp>
        <p:nvSpPr>
          <p:cNvPr id="10" name="テキスト ボックス 9"/>
          <p:cNvSpPr txBox="1"/>
          <p:nvPr/>
        </p:nvSpPr>
        <p:spPr>
          <a:xfrm>
            <a:off x="4781900" y="5903618"/>
            <a:ext cx="3588399" cy="369332"/>
          </a:xfrm>
          <a:prstGeom prst="rect">
            <a:avLst/>
          </a:prstGeom>
          <a:noFill/>
        </p:spPr>
        <p:txBody>
          <a:bodyPr wrap="square" rtlCol="0">
            <a:spAutoFit/>
          </a:bodyPr>
          <a:lstStyle/>
          <a:p>
            <a:pPr algn="ctr"/>
            <a:r>
              <a:rPr kumimoji="1" lang="ja-JP" altLang="en-US" dirty="0" smtClean="0">
                <a:solidFill>
                  <a:srgbClr val="0070C0"/>
                </a:solidFill>
                <a:latin typeface="HGSｺﾞｼｯｸE" panose="020B0900000000000000" pitchFamily="50" charset="-128"/>
                <a:ea typeface="HGSｺﾞｼｯｸE" panose="020B0900000000000000" pitchFamily="50" charset="-128"/>
              </a:rPr>
              <a:t>ＨＡＳプロジェクト</a:t>
            </a:r>
            <a:endParaRPr kumimoji="1" lang="ja-JP" altLang="en-US" dirty="0">
              <a:solidFill>
                <a:srgbClr val="0070C0"/>
              </a:solidFill>
              <a:latin typeface="HGSｺﾞｼｯｸE" panose="020B0900000000000000" pitchFamily="50" charset="-128"/>
              <a:ea typeface="HGSｺﾞｼｯｸE" panose="020B0900000000000000" pitchFamily="50" charset="-128"/>
            </a:endParaRPr>
          </a:p>
        </p:txBody>
      </p:sp>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2176" y="2858431"/>
            <a:ext cx="1047631" cy="1047631"/>
          </a:xfrm>
          <a:prstGeom prst="rect">
            <a:avLst/>
          </a:prstGeom>
        </p:spPr>
      </p:pic>
      <p:sp>
        <p:nvSpPr>
          <p:cNvPr id="13" name="スライド番号プレースホルダー 12"/>
          <p:cNvSpPr>
            <a:spLocks noGrp="1"/>
          </p:cNvSpPr>
          <p:nvPr>
            <p:ph type="sldNum" sz="quarter" idx="12"/>
          </p:nvPr>
        </p:nvSpPr>
        <p:spPr/>
        <p:txBody>
          <a:bodyPr/>
          <a:lstStyle/>
          <a:p>
            <a:fld id="{E546A27F-5BA7-425D-BEAE-9A08454FA985}" type="slidenum">
              <a:rPr kumimoji="1" lang="ja-JP" altLang="en-US" smtClean="0"/>
              <a:t>1</a:t>
            </a:fld>
            <a:endParaRPr kumimoji="1" lang="ja-JP" altLang="en-US"/>
          </a:p>
        </p:txBody>
      </p:sp>
    </p:spTree>
    <p:extLst>
      <p:ext uri="{BB962C8B-B14F-4D97-AF65-F5344CB8AC3E}">
        <p14:creationId xmlns:p14="http://schemas.microsoft.com/office/powerpoint/2010/main" val="2755474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674" y="951495"/>
            <a:ext cx="4103256" cy="4163535"/>
          </a:xfrm>
          <a:prstGeom prst="rect">
            <a:avLst/>
          </a:prstGeom>
        </p:spPr>
      </p:pic>
      <p:sp>
        <p:nvSpPr>
          <p:cNvPr id="4" name="コンテンツ プレースホルダー 2"/>
          <p:cNvSpPr>
            <a:spLocks noGrp="1"/>
          </p:cNvSpPr>
          <p:nvPr>
            <p:ph idx="1"/>
          </p:nvPr>
        </p:nvSpPr>
        <p:spPr>
          <a:xfrm>
            <a:off x="769188" y="700142"/>
            <a:ext cx="10515600" cy="748700"/>
          </a:xfrm>
        </p:spPr>
        <p:txBody>
          <a:bodyPr>
            <a:normAutofit/>
          </a:bodyPr>
          <a:lstStyle/>
          <a:p>
            <a:pPr marL="514350" indent="-514350">
              <a:buFont typeface="+mj-ea"/>
              <a:buAutoNum type="circleNumDbPlain" startAt="2"/>
            </a:pPr>
            <a:r>
              <a:rPr lang="ja-JP" altLang="en-US" sz="2000" dirty="0">
                <a:latin typeface="HGPｺﾞｼｯｸE" panose="020B0900000000000000" pitchFamily="50" charset="-128"/>
                <a:ea typeface="HGPｺﾞｼｯｸE" panose="020B0900000000000000" pitchFamily="50" charset="-128"/>
              </a:rPr>
              <a:t>林教授</a:t>
            </a:r>
            <a:r>
              <a:rPr lang="ja-JP" altLang="en-US" sz="2000" dirty="0" smtClean="0">
                <a:latin typeface="HGPｺﾞｼｯｸE" panose="020B0900000000000000" pitchFamily="50" charset="-128"/>
                <a:ea typeface="HGPｺﾞｼｯｸE" panose="020B0900000000000000" pitchFamily="50" charset="-128"/>
              </a:rPr>
              <a:t>のご指導により、</a:t>
            </a:r>
            <a:r>
              <a:rPr lang="ja-JP" altLang="en-US" sz="2000" b="1" dirty="0" smtClean="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「各作業の</a:t>
            </a:r>
            <a:r>
              <a:rPr lang="ja-JP" altLang="en-US" sz="2000" b="1" dirty="0" smtClean="0">
                <a:solidFill>
                  <a:srgbClr val="FF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腰痛防止</a:t>
            </a:r>
            <a:r>
              <a:rPr lang="ja-JP" altLang="en-US" sz="2000" b="1" dirty="0" smtClean="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対策」</a:t>
            </a:r>
            <a:r>
              <a:rPr lang="ja-JP" altLang="en-US" sz="2000" dirty="0" smtClean="0">
                <a:latin typeface="HGPｺﾞｼｯｸE" panose="020B0900000000000000" pitchFamily="50" charset="-128"/>
                <a:ea typeface="HGPｺﾞｼｯｸE" panose="020B0900000000000000" pitchFamily="50" charset="-128"/>
              </a:rPr>
              <a:t>をメインに検討を進める</a:t>
            </a:r>
          </a:p>
          <a:p>
            <a:pPr marL="857250" lvl="1" indent="-400050">
              <a:buFont typeface="+mj-lt"/>
              <a:buAutoNum type="romanLcPeriod"/>
            </a:pPr>
            <a:r>
              <a:rPr lang="en-US" altLang="ja-JP" sz="1800" b="1" u="sng" dirty="0" smtClean="0">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kumimoji="1" lang="ja-JP" altLang="en-US" sz="1800" b="1" u="sng" dirty="0" smtClean="0">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各作業の</a:t>
            </a:r>
            <a:r>
              <a:rPr kumimoji="1" lang="ja-JP" altLang="en-US" sz="1800" b="1" u="sng"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重量物持ち上げ運搬</a:t>
            </a:r>
            <a:r>
              <a:rPr kumimoji="1" lang="ja-JP" altLang="en-US" sz="1800" b="1" u="sng" dirty="0" smtClean="0">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と</a:t>
            </a:r>
            <a:r>
              <a:rPr kumimoji="1" lang="ja-JP" altLang="en-US" sz="1800" b="1" u="sng"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作業姿勢</a:t>
            </a:r>
            <a:r>
              <a:rPr kumimoji="1" lang="ja-JP" altLang="en-US" sz="1800" b="1" u="sng" dirty="0" smtClean="0">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に着目</a:t>
            </a:r>
            <a:r>
              <a:rPr lang="en-US" altLang="ja-JP" sz="1800" b="1" u="sng" dirty="0">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endParaRPr kumimoji="1" lang="ja-JP" altLang="en-US" sz="1800" b="1" u="sng" dirty="0">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920" y="1428821"/>
            <a:ext cx="3749069" cy="3208881"/>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4909" y="4757552"/>
            <a:ext cx="2063869" cy="1617807"/>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8782" y="4965030"/>
            <a:ext cx="1877230" cy="1383985"/>
          </a:xfrm>
          <a:prstGeom prst="rect">
            <a:avLst/>
          </a:prstGeom>
        </p:spPr>
      </p:pic>
      <p:pic>
        <p:nvPicPr>
          <p:cNvPr id="12" name="図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9936" y="4965031"/>
            <a:ext cx="1874918" cy="1383985"/>
          </a:xfrm>
          <a:prstGeom prst="rect">
            <a:avLst/>
          </a:prstGeom>
        </p:spPr>
      </p:pic>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7007" y="4965031"/>
            <a:ext cx="1928654" cy="1410328"/>
          </a:xfrm>
          <a:prstGeom prst="rect">
            <a:avLst/>
          </a:prstGeom>
        </p:spPr>
      </p:pic>
      <p:pic>
        <p:nvPicPr>
          <p:cNvPr id="15" name="図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17006" y="2840500"/>
            <a:ext cx="1928655" cy="1423651"/>
          </a:xfrm>
          <a:prstGeom prst="rect">
            <a:avLst/>
          </a:prstGeom>
        </p:spPr>
      </p:pic>
      <p:sp>
        <p:nvSpPr>
          <p:cNvPr id="10" name="タイトル 1"/>
          <p:cNvSpPr>
            <a:spLocks noGrp="1"/>
          </p:cNvSpPr>
          <p:nvPr>
            <p:ph type="title"/>
          </p:nvPr>
        </p:nvSpPr>
        <p:spPr>
          <a:xfrm>
            <a:off x="562155" y="153191"/>
            <a:ext cx="10515600" cy="568325"/>
          </a:xfrm>
        </p:spPr>
        <p:txBody>
          <a:bodyPr>
            <a:normAutofit/>
          </a:bodyPr>
          <a:lstStyle/>
          <a:p>
            <a:r>
              <a:rPr lang="ja-JP" altLang="en-US" sz="2400" dirty="0">
                <a:latin typeface="HGPｺﾞｼｯｸE" panose="020B0900000000000000" pitchFamily="50" charset="-128"/>
                <a:ea typeface="HGPｺﾞｼｯｸE" panose="020B0900000000000000" pitchFamily="50" charset="-128"/>
              </a:rPr>
              <a:t>２．建設業の現場作業員の</a:t>
            </a:r>
            <a:r>
              <a:rPr lang="ja-JP" altLang="en-US" sz="2400" dirty="0" smtClean="0">
                <a:latin typeface="HGPｺﾞｼｯｸE" panose="020B0900000000000000" pitchFamily="50" charset="-128"/>
                <a:ea typeface="HGPｺﾞｼｯｸE" panose="020B0900000000000000" pitchFamily="50" charset="-128"/>
              </a:rPr>
              <a:t>負担軽減の検討</a:t>
            </a:r>
            <a:endParaRPr kumimoji="1" lang="ja-JP" altLang="en-US" sz="2400" dirty="0">
              <a:latin typeface="HGPｺﾞｼｯｸE" panose="020B0900000000000000" pitchFamily="50" charset="-128"/>
              <a:ea typeface="HGPｺﾞｼｯｸE" panose="020B0900000000000000" pitchFamily="50" charset="-128"/>
            </a:endParaRPr>
          </a:p>
        </p:txBody>
      </p:sp>
      <p:sp>
        <p:nvSpPr>
          <p:cNvPr id="3" name="スライド番号プレースホルダー 2"/>
          <p:cNvSpPr>
            <a:spLocks noGrp="1"/>
          </p:cNvSpPr>
          <p:nvPr>
            <p:ph type="sldNum" sz="quarter" idx="12"/>
          </p:nvPr>
        </p:nvSpPr>
        <p:spPr/>
        <p:txBody>
          <a:bodyPr/>
          <a:lstStyle/>
          <a:p>
            <a:fld id="{E546A27F-5BA7-425D-BEAE-9A08454FA985}" type="slidenum">
              <a:rPr kumimoji="1" lang="ja-JP" altLang="en-US" smtClean="0"/>
              <a:t>10</a:t>
            </a:fld>
            <a:endParaRPr kumimoji="1" lang="ja-JP" altLang="en-US"/>
          </a:p>
        </p:txBody>
      </p:sp>
    </p:spTree>
    <p:extLst>
      <p:ext uri="{BB962C8B-B14F-4D97-AF65-F5344CB8AC3E}">
        <p14:creationId xmlns:p14="http://schemas.microsoft.com/office/powerpoint/2010/main" val="4149254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192" y="618429"/>
            <a:ext cx="4305394" cy="3564124"/>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77" y="4194138"/>
            <a:ext cx="2879821" cy="2234053"/>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4796" y="547776"/>
            <a:ext cx="3865728" cy="3324225"/>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848" y="4925648"/>
            <a:ext cx="1970812" cy="1549466"/>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8765" y="4035949"/>
            <a:ext cx="3060240" cy="2390115"/>
          </a:xfrm>
          <a:prstGeom prst="rect">
            <a:avLst/>
          </a:prstGeom>
        </p:spPr>
      </p:pic>
      <p:pic>
        <p:nvPicPr>
          <p:cNvPr id="9" name="図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3591" y="3139384"/>
            <a:ext cx="1769654" cy="1407884"/>
          </a:xfrm>
          <a:prstGeom prst="rect">
            <a:avLst/>
          </a:prstGeom>
        </p:spPr>
      </p:pic>
      <p:pic>
        <p:nvPicPr>
          <p:cNvPr id="10" name="図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8885" y="547776"/>
            <a:ext cx="1560512" cy="1233308"/>
          </a:xfrm>
          <a:prstGeom prst="rect">
            <a:avLst/>
          </a:prstGeom>
        </p:spPr>
      </p:pic>
      <p:pic>
        <p:nvPicPr>
          <p:cNvPr id="11" name="図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43591" y="797942"/>
            <a:ext cx="1769654" cy="2140138"/>
          </a:xfrm>
          <a:prstGeom prst="rect">
            <a:avLst/>
          </a:prstGeom>
        </p:spPr>
      </p:pic>
      <p:pic>
        <p:nvPicPr>
          <p:cNvPr id="12" name="図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73084" y="2614612"/>
            <a:ext cx="1586313" cy="1260855"/>
          </a:xfrm>
          <a:prstGeom prst="rect">
            <a:avLst/>
          </a:prstGeom>
        </p:spPr>
      </p:pic>
      <p:pic>
        <p:nvPicPr>
          <p:cNvPr id="13" name="図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59743" y="4925648"/>
            <a:ext cx="1877067" cy="1500416"/>
          </a:xfrm>
          <a:prstGeom prst="rect">
            <a:avLst/>
          </a:prstGeom>
        </p:spPr>
      </p:pic>
      <p:sp>
        <p:nvSpPr>
          <p:cNvPr id="2" name="テキスト ボックス 1"/>
          <p:cNvSpPr txBox="1"/>
          <p:nvPr/>
        </p:nvSpPr>
        <p:spPr>
          <a:xfrm>
            <a:off x="77637" y="303527"/>
            <a:ext cx="6124755" cy="369332"/>
          </a:xfrm>
          <a:prstGeom prst="rect">
            <a:avLst/>
          </a:prstGeom>
          <a:noFill/>
        </p:spPr>
        <p:txBody>
          <a:bodyPr wrap="square" rtlCol="0">
            <a:spAutoFit/>
          </a:bodyPr>
          <a:lstStyle/>
          <a:p>
            <a:pPr marL="857250" lvl="1" indent="-400050">
              <a:buFont typeface="+mj-lt"/>
              <a:buAutoNum type="romanLcPeriod"/>
            </a:pPr>
            <a:r>
              <a:rPr lang="en-US" altLang="ja-JP" b="1" u="sng">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b="1" u="sng">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各作業の</a:t>
            </a:r>
            <a:r>
              <a:rPr lang="ja-JP" altLang="en-US" b="1" u="sng">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重量物持ち上げ運搬</a:t>
            </a:r>
            <a:r>
              <a:rPr lang="ja-JP" altLang="en-US" b="1" u="sng">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と</a:t>
            </a:r>
            <a:r>
              <a:rPr lang="ja-JP" altLang="en-US" b="1" u="sng">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作業姿勢</a:t>
            </a:r>
            <a:r>
              <a:rPr lang="ja-JP" altLang="en-US" b="1" u="sng">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に着目</a:t>
            </a:r>
            <a:r>
              <a:rPr lang="en-US" altLang="ja-JP" b="1" u="sng">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endParaRPr lang="ja-JP" altLang="en-US" b="1" u="sng" dirty="0">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14" name="スライド番号プレースホルダー 13"/>
          <p:cNvSpPr>
            <a:spLocks noGrp="1"/>
          </p:cNvSpPr>
          <p:nvPr>
            <p:ph type="sldNum" sz="quarter" idx="12"/>
          </p:nvPr>
        </p:nvSpPr>
        <p:spPr/>
        <p:txBody>
          <a:bodyPr/>
          <a:lstStyle/>
          <a:p>
            <a:fld id="{E546A27F-5BA7-425D-BEAE-9A08454FA985}" type="slidenum">
              <a:rPr kumimoji="1" lang="ja-JP" altLang="en-US" smtClean="0"/>
              <a:t>11</a:t>
            </a:fld>
            <a:endParaRPr kumimoji="1" lang="ja-JP" altLang="en-US"/>
          </a:p>
        </p:txBody>
      </p:sp>
    </p:spTree>
    <p:extLst>
      <p:ext uri="{BB962C8B-B14F-4D97-AF65-F5344CB8AC3E}">
        <p14:creationId xmlns:p14="http://schemas.microsoft.com/office/powerpoint/2010/main" val="3894385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290" y="672859"/>
            <a:ext cx="3835576" cy="3480865"/>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324" y="4137961"/>
            <a:ext cx="2921508" cy="2153412"/>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5966" y="462087"/>
            <a:ext cx="3385561" cy="3640347"/>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5550" y="4137961"/>
            <a:ext cx="3169041" cy="2153412"/>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9310" y="4137961"/>
            <a:ext cx="3176307" cy="2153412"/>
          </a:xfrm>
          <a:prstGeom prst="rect">
            <a:avLst/>
          </a:prstGeom>
        </p:spPr>
      </p:pic>
      <p:sp>
        <p:nvSpPr>
          <p:cNvPr id="9" name="テキスト ボックス 8"/>
          <p:cNvSpPr txBox="1"/>
          <p:nvPr/>
        </p:nvSpPr>
        <p:spPr>
          <a:xfrm>
            <a:off x="77637" y="303527"/>
            <a:ext cx="6124755" cy="369332"/>
          </a:xfrm>
          <a:prstGeom prst="rect">
            <a:avLst/>
          </a:prstGeom>
          <a:noFill/>
        </p:spPr>
        <p:txBody>
          <a:bodyPr wrap="square" rtlCol="0">
            <a:spAutoFit/>
          </a:bodyPr>
          <a:lstStyle/>
          <a:p>
            <a:pPr marL="857250" lvl="1" indent="-400050">
              <a:buFont typeface="+mj-lt"/>
              <a:buAutoNum type="romanLcPeriod"/>
            </a:pPr>
            <a:r>
              <a:rPr lang="en-US" altLang="ja-JP" b="1" u="sng">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b="1" u="sng">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各作業の</a:t>
            </a:r>
            <a:r>
              <a:rPr lang="ja-JP" altLang="en-US" b="1" u="sng">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重量物持ち上げ運搬</a:t>
            </a:r>
            <a:r>
              <a:rPr lang="ja-JP" altLang="en-US" b="1" u="sng">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と</a:t>
            </a:r>
            <a:r>
              <a:rPr lang="ja-JP" altLang="en-US" b="1" u="sng">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作業姿勢</a:t>
            </a:r>
            <a:r>
              <a:rPr lang="ja-JP" altLang="en-US" b="1" u="sng">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に着目</a:t>
            </a:r>
            <a:r>
              <a:rPr lang="en-US" altLang="ja-JP" b="1" u="sng">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endParaRPr lang="ja-JP" altLang="en-US" b="1" u="sng" dirty="0">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3" name="スライド番号プレースホルダー 2"/>
          <p:cNvSpPr>
            <a:spLocks noGrp="1"/>
          </p:cNvSpPr>
          <p:nvPr>
            <p:ph type="sldNum" sz="quarter" idx="12"/>
          </p:nvPr>
        </p:nvSpPr>
        <p:spPr/>
        <p:txBody>
          <a:bodyPr/>
          <a:lstStyle/>
          <a:p>
            <a:fld id="{E546A27F-5BA7-425D-BEAE-9A08454FA985}" type="slidenum">
              <a:rPr kumimoji="1" lang="ja-JP" altLang="en-US" smtClean="0"/>
              <a:t>12</a:t>
            </a:fld>
            <a:endParaRPr kumimoji="1" lang="ja-JP" altLang="en-US"/>
          </a:p>
        </p:txBody>
      </p:sp>
    </p:spTree>
    <p:extLst>
      <p:ext uri="{BB962C8B-B14F-4D97-AF65-F5344CB8AC3E}">
        <p14:creationId xmlns:p14="http://schemas.microsoft.com/office/powerpoint/2010/main" val="829834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1276" y="794907"/>
            <a:ext cx="3363310" cy="2197862"/>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372" y="3304126"/>
            <a:ext cx="1693038" cy="2992948"/>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2931" y="3304126"/>
            <a:ext cx="1909235" cy="1431927"/>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2931" y="4855468"/>
            <a:ext cx="1912229" cy="1441606"/>
          </a:xfrm>
          <a:prstGeom prst="rect">
            <a:avLst/>
          </a:prstGeom>
        </p:spPr>
      </p:pic>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9561" y="1071207"/>
            <a:ext cx="1918665" cy="1306616"/>
          </a:xfrm>
          <a:prstGeom prst="rect">
            <a:avLst/>
          </a:prstGeom>
        </p:spPr>
      </p:pic>
      <p:pic>
        <p:nvPicPr>
          <p:cNvPr id="10" name="図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68228" y="1071207"/>
            <a:ext cx="1927881" cy="1306616"/>
          </a:xfrm>
          <a:prstGeom prst="rect">
            <a:avLst/>
          </a:prstGeom>
        </p:spPr>
      </p:pic>
      <p:pic>
        <p:nvPicPr>
          <p:cNvPr id="11" name="図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9561" y="2843324"/>
            <a:ext cx="1918665" cy="1421011"/>
          </a:xfrm>
          <a:prstGeom prst="rect">
            <a:avLst/>
          </a:prstGeom>
        </p:spPr>
      </p:pic>
      <p:pic>
        <p:nvPicPr>
          <p:cNvPr id="12" name="図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25287" y="2843533"/>
            <a:ext cx="1970822" cy="1484196"/>
          </a:xfrm>
          <a:prstGeom prst="rect">
            <a:avLst/>
          </a:prstGeom>
        </p:spPr>
      </p:pic>
      <p:pic>
        <p:nvPicPr>
          <p:cNvPr id="13" name="図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67665" y="4793439"/>
            <a:ext cx="1960888" cy="1471932"/>
          </a:xfrm>
          <a:prstGeom prst="rect">
            <a:avLst/>
          </a:prstGeom>
        </p:spPr>
      </p:pic>
      <p:pic>
        <p:nvPicPr>
          <p:cNvPr id="14" name="図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00715" y="4763348"/>
            <a:ext cx="1556355" cy="1533726"/>
          </a:xfrm>
          <a:prstGeom prst="rect">
            <a:avLst/>
          </a:prstGeom>
        </p:spPr>
      </p:pic>
      <p:sp>
        <p:nvSpPr>
          <p:cNvPr id="16" name="テキスト ボックス 15"/>
          <p:cNvSpPr txBox="1"/>
          <p:nvPr/>
        </p:nvSpPr>
        <p:spPr>
          <a:xfrm>
            <a:off x="6195828" y="425575"/>
            <a:ext cx="5000281" cy="369332"/>
          </a:xfrm>
          <a:prstGeom prst="rect">
            <a:avLst/>
          </a:prstGeom>
          <a:noFill/>
        </p:spPr>
        <p:txBody>
          <a:bodyPr wrap="square" rtlCol="0">
            <a:spAutoFit/>
          </a:bodyPr>
          <a:lstStyle/>
          <a:p>
            <a:pPr algn="ctr"/>
            <a:r>
              <a:rPr kumimoji="1" lang="ja-JP" altLang="en-US" dirty="0" smtClean="0">
                <a:latin typeface="HGSｺﾞｼｯｸE" panose="020B0900000000000000" pitchFamily="50" charset="-128"/>
                <a:ea typeface="HGSｺﾞｼｯｸE" panose="020B0900000000000000" pitchFamily="50" charset="-128"/>
              </a:rPr>
              <a:t>腰に負担のかかる作業姿勢</a:t>
            </a:r>
            <a:endParaRPr kumimoji="1" lang="ja-JP" altLang="en-US" dirty="0">
              <a:latin typeface="HGSｺﾞｼｯｸE" panose="020B0900000000000000" pitchFamily="50" charset="-128"/>
              <a:ea typeface="HGSｺﾞｼｯｸE" panose="020B0900000000000000" pitchFamily="50" charset="-128"/>
            </a:endParaRPr>
          </a:p>
        </p:txBody>
      </p:sp>
      <p:sp>
        <p:nvSpPr>
          <p:cNvPr id="17" name="テキスト ボックス 16"/>
          <p:cNvSpPr txBox="1"/>
          <p:nvPr/>
        </p:nvSpPr>
        <p:spPr>
          <a:xfrm>
            <a:off x="6116127" y="2377123"/>
            <a:ext cx="2325530" cy="276999"/>
          </a:xfrm>
          <a:prstGeom prst="rect">
            <a:avLst/>
          </a:prstGeom>
          <a:noFill/>
        </p:spPr>
        <p:txBody>
          <a:bodyPr wrap="square" rtlCol="0">
            <a:spAutoFit/>
          </a:bodyPr>
          <a:lstStyle/>
          <a:p>
            <a:r>
              <a:rPr kumimoji="1" lang="ja-JP" altLang="en-US" sz="1200" dirty="0" smtClean="0">
                <a:latin typeface="HGSｺﾞｼｯｸE" panose="020B0900000000000000" pitchFamily="50" charset="-128"/>
                <a:ea typeface="HGSｺﾞｼｯｸE" panose="020B0900000000000000" pitchFamily="50" charset="-128"/>
              </a:rPr>
              <a:t>コンクリート構造物の補修作業</a:t>
            </a:r>
            <a:endParaRPr kumimoji="1" lang="ja-JP" altLang="en-US" sz="1200" dirty="0">
              <a:latin typeface="HGSｺﾞｼｯｸE" panose="020B0900000000000000" pitchFamily="50" charset="-128"/>
              <a:ea typeface="HGSｺﾞｼｯｸE" panose="020B0900000000000000" pitchFamily="50" charset="-128"/>
            </a:endParaRPr>
          </a:p>
        </p:txBody>
      </p:sp>
      <p:sp>
        <p:nvSpPr>
          <p:cNvPr id="18" name="テキスト ボックス 17"/>
          <p:cNvSpPr txBox="1"/>
          <p:nvPr/>
        </p:nvSpPr>
        <p:spPr>
          <a:xfrm>
            <a:off x="9225287" y="2377124"/>
            <a:ext cx="2325530" cy="276999"/>
          </a:xfrm>
          <a:prstGeom prst="rect">
            <a:avLst/>
          </a:prstGeom>
          <a:noFill/>
        </p:spPr>
        <p:txBody>
          <a:bodyPr wrap="square" rtlCol="0">
            <a:spAutoFit/>
          </a:bodyPr>
          <a:lstStyle/>
          <a:p>
            <a:r>
              <a:rPr lang="ja-JP" altLang="en-US" sz="1200" dirty="0" smtClean="0">
                <a:latin typeface="HGSｺﾞｼｯｸE" panose="020B0900000000000000" pitchFamily="50" charset="-128"/>
                <a:ea typeface="HGSｺﾞｼｯｸE" panose="020B0900000000000000" pitchFamily="50" charset="-128"/>
              </a:rPr>
              <a:t>（左官工事）壁塗り作業</a:t>
            </a:r>
            <a:endParaRPr kumimoji="1" lang="ja-JP" altLang="en-US" sz="1200" dirty="0">
              <a:latin typeface="HGSｺﾞｼｯｸE" panose="020B0900000000000000" pitchFamily="50" charset="-128"/>
              <a:ea typeface="HGSｺﾞｼｯｸE" panose="020B0900000000000000" pitchFamily="50" charset="-128"/>
            </a:endParaRPr>
          </a:p>
        </p:txBody>
      </p:sp>
      <p:sp>
        <p:nvSpPr>
          <p:cNvPr id="19" name="テキスト ボックス 18"/>
          <p:cNvSpPr txBox="1"/>
          <p:nvPr/>
        </p:nvSpPr>
        <p:spPr>
          <a:xfrm>
            <a:off x="6116127" y="4236338"/>
            <a:ext cx="2325530" cy="276999"/>
          </a:xfrm>
          <a:prstGeom prst="rect">
            <a:avLst/>
          </a:prstGeom>
          <a:noFill/>
        </p:spPr>
        <p:txBody>
          <a:bodyPr wrap="square" rtlCol="0">
            <a:spAutoFit/>
          </a:bodyPr>
          <a:lstStyle/>
          <a:p>
            <a:pPr algn="ctr"/>
            <a:r>
              <a:rPr kumimoji="1" lang="ja-JP" altLang="en-US" sz="1200" dirty="0" smtClean="0">
                <a:latin typeface="HGSｺﾞｼｯｸE" panose="020B0900000000000000" pitchFamily="50" charset="-128"/>
                <a:ea typeface="HGSｺﾞｼｯｸE" panose="020B0900000000000000" pitchFamily="50" charset="-128"/>
              </a:rPr>
              <a:t>足場の組み立て作業</a:t>
            </a:r>
            <a:endParaRPr kumimoji="1" lang="ja-JP" altLang="en-US" sz="1200" dirty="0">
              <a:latin typeface="HGSｺﾞｼｯｸE" panose="020B0900000000000000" pitchFamily="50" charset="-128"/>
              <a:ea typeface="HGSｺﾞｼｯｸE" panose="020B0900000000000000" pitchFamily="50" charset="-128"/>
            </a:endParaRPr>
          </a:p>
        </p:txBody>
      </p:sp>
      <p:sp>
        <p:nvSpPr>
          <p:cNvPr id="20" name="テキスト ボックス 19"/>
          <p:cNvSpPr txBox="1"/>
          <p:nvPr/>
        </p:nvSpPr>
        <p:spPr>
          <a:xfrm>
            <a:off x="9047933" y="4327729"/>
            <a:ext cx="2325530" cy="276999"/>
          </a:xfrm>
          <a:prstGeom prst="rect">
            <a:avLst/>
          </a:prstGeom>
          <a:noFill/>
        </p:spPr>
        <p:txBody>
          <a:bodyPr wrap="square" rtlCol="0">
            <a:spAutoFit/>
          </a:bodyPr>
          <a:lstStyle/>
          <a:p>
            <a:pPr algn="ctr"/>
            <a:r>
              <a:rPr kumimoji="1" lang="ja-JP" altLang="en-US" sz="1200" dirty="0" smtClean="0">
                <a:latin typeface="HGSｺﾞｼｯｸE" panose="020B0900000000000000" pitchFamily="50" charset="-128"/>
                <a:ea typeface="HGSｺﾞｼｯｸE" panose="020B0900000000000000" pitchFamily="50" charset="-128"/>
              </a:rPr>
              <a:t>配管の溶接作業</a:t>
            </a:r>
            <a:endParaRPr kumimoji="1" lang="ja-JP" altLang="en-US" sz="1200" dirty="0">
              <a:latin typeface="HGSｺﾞｼｯｸE" panose="020B0900000000000000" pitchFamily="50" charset="-128"/>
              <a:ea typeface="HGSｺﾞｼｯｸE" panose="020B0900000000000000" pitchFamily="50" charset="-128"/>
            </a:endParaRPr>
          </a:p>
        </p:txBody>
      </p:sp>
      <p:sp>
        <p:nvSpPr>
          <p:cNvPr id="21" name="テキスト ボックス 20"/>
          <p:cNvSpPr txBox="1"/>
          <p:nvPr/>
        </p:nvSpPr>
        <p:spPr>
          <a:xfrm>
            <a:off x="9069403" y="6265371"/>
            <a:ext cx="2325530" cy="276999"/>
          </a:xfrm>
          <a:prstGeom prst="rect">
            <a:avLst/>
          </a:prstGeom>
          <a:noFill/>
        </p:spPr>
        <p:txBody>
          <a:bodyPr wrap="square" rtlCol="0">
            <a:spAutoFit/>
          </a:bodyPr>
          <a:lstStyle/>
          <a:p>
            <a:pPr algn="ctr"/>
            <a:r>
              <a:rPr kumimoji="1" lang="ja-JP" altLang="en-US" sz="1200" dirty="0" smtClean="0">
                <a:latin typeface="HGSｺﾞｼｯｸE" panose="020B0900000000000000" pitchFamily="50" charset="-128"/>
                <a:ea typeface="HGSｺﾞｼｯｸE" panose="020B0900000000000000" pitchFamily="50" charset="-128"/>
              </a:rPr>
              <a:t>配管の溶接作業</a:t>
            </a:r>
            <a:endParaRPr kumimoji="1" lang="ja-JP" altLang="en-US" sz="1200" dirty="0">
              <a:latin typeface="HGSｺﾞｼｯｸE" panose="020B0900000000000000" pitchFamily="50" charset="-128"/>
              <a:ea typeface="HGSｺﾞｼｯｸE" panose="020B0900000000000000" pitchFamily="50" charset="-128"/>
            </a:endParaRPr>
          </a:p>
        </p:txBody>
      </p:sp>
      <p:sp>
        <p:nvSpPr>
          <p:cNvPr id="22" name="テキスト ボックス 21"/>
          <p:cNvSpPr txBox="1"/>
          <p:nvPr/>
        </p:nvSpPr>
        <p:spPr>
          <a:xfrm>
            <a:off x="6195828" y="6297074"/>
            <a:ext cx="2325530" cy="276999"/>
          </a:xfrm>
          <a:prstGeom prst="rect">
            <a:avLst/>
          </a:prstGeom>
          <a:noFill/>
        </p:spPr>
        <p:txBody>
          <a:bodyPr wrap="square" rtlCol="0">
            <a:spAutoFit/>
          </a:bodyPr>
          <a:lstStyle/>
          <a:p>
            <a:pPr algn="ctr"/>
            <a:r>
              <a:rPr kumimoji="1" lang="ja-JP" altLang="en-US" sz="1200" dirty="0" smtClean="0">
                <a:latin typeface="HGSｺﾞｼｯｸE" panose="020B0900000000000000" pitchFamily="50" charset="-128"/>
                <a:ea typeface="HGSｺﾞｼｯｸE" panose="020B0900000000000000" pitchFamily="50" charset="-128"/>
              </a:rPr>
              <a:t>鉄骨の建て方作業</a:t>
            </a:r>
            <a:endParaRPr kumimoji="1" lang="ja-JP" altLang="en-US" sz="1200" dirty="0">
              <a:latin typeface="HGSｺﾞｼｯｸE" panose="020B0900000000000000" pitchFamily="50" charset="-128"/>
              <a:ea typeface="HGSｺﾞｼｯｸE" panose="020B0900000000000000" pitchFamily="50" charset="-128"/>
            </a:endParaRPr>
          </a:p>
        </p:txBody>
      </p:sp>
      <p:sp>
        <p:nvSpPr>
          <p:cNvPr id="23" name="テキスト ボックス 22"/>
          <p:cNvSpPr txBox="1"/>
          <p:nvPr/>
        </p:nvSpPr>
        <p:spPr>
          <a:xfrm>
            <a:off x="9200333" y="4480129"/>
            <a:ext cx="2325530" cy="276999"/>
          </a:xfrm>
          <a:prstGeom prst="rect">
            <a:avLst/>
          </a:prstGeom>
          <a:noFill/>
        </p:spPr>
        <p:txBody>
          <a:bodyPr wrap="square" rtlCol="0">
            <a:spAutoFit/>
          </a:bodyPr>
          <a:lstStyle/>
          <a:p>
            <a:pPr algn="ctr"/>
            <a:r>
              <a:rPr kumimoji="1" lang="ja-JP" altLang="en-US" sz="1200" dirty="0" smtClean="0">
                <a:latin typeface="HGSｺﾞｼｯｸE" panose="020B0900000000000000" pitchFamily="50" charset="-128"/>
                <a:ea typeface="HGSｺﾞｼｯｸE" panose="020B0900000000000000" pitchFamily="50" charset="-128"/>
              </a:rPr>
              <a:t>配管の溶接作業</a:t>
            </a:r>
            <a:endParaRPr kumimoji="1" lang="ja-JP" altLang="en-US" sz="1200" dirty="0">
              <a:latin typeface="HGSｺﾞｼｯｸE" panose="020B0900000000000000" pitchFamily="50" charset="-128"/>
              <a:ea typeface="HGSｺﾞｼｯｸE" panose="020B0900000000000000" pitchFamily="50" charset="-128"/>
            </a:endParaRPr>
          </a:p>
        </p:txBody>
      </p:sp>
      <p:sp>
        <p:nvSpPr>
          <p:cNvPr id="24" name="テキスト ボックス 23"/>
          <p:cNvSpPr txBox="1"/>
          <p:nvPr/>
        </p:nvSpPr>
        <p:spPr>
          <a:xfrm>
            <a:off x="77637" y="303527"/>
            <a:ext cx="6124755" cy="369332"/>
          </a:xfrm>
          <a:prstGeom prst="rect">
            <a:avLst/>
          </a:prstGeom>
          <a:noFill/>
        </p:spPr>
        <p:txBody>
          <a:bodyPr wrap="square" rtlCol="0">
            <a:spAutoFit/>
          </a:bodyPr>
          <a:lstStyle/>
          <a:p>
            <a:pPr marL="857250" lvl="1" indent="-400050">
              <a:buFont typeface="+mj-lt"/>
              <a:buAutoNum type="romanLcPeriod"/>
            </a:pPr>
            <a:r>
              <a:rPr lang="en-US" altLang="ja-JP" b="1" u="sng">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b="1" u="sng">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各作業の</a:t>
            </a:r>
            <a:r>
              <a:rPr lang="ja-JP" altLang="en-US" b="1" u="sng">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重量物持ち上げ運搬</a:t>
            </a:r>
            <a:r>
              <a:rPr lang="ja-JP" altLang="en-US" b="1" u="sng">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と</a:t>
            </a:r>
            <a:r>
              <a:rPr lang="ja-JP" altLang="en-US" b="1" u="sng">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作業姿勢</a:t>
            </a:r>
            <a:r>
              <a:rPr lang="ja-JP" altLang="en-US" b="1" u="sng">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に着目</a:t>
            </a:r>
            <a:r>
              <a:rPr lang="en-US" altLang="ja-JP" b="1" u="sng">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endParaRPr lang="ja-JP" altLang="en-US" b="1" u="sng" dirty="0">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3" name="スライド番号プレースホルダー 2"/>
          <p:cNvSpPr>
            <a:spLocks noGrp="1"/>
          </p:cNvSpPr>
          <p:nvPr>
            <p:ph type="sldNum" sz="quarter" idx="12"/>
          </p:nvPr>
        </p:nvSpPr>
        <p:spPr/>
        <p:txBody>
          <a:bodyPr/>
          <a:lstStyle/>
          <a:p>
            <a:fld id="{E546A27F-5BA7-425D-BEAE-9A08454FA985}" type="slidenum">
              <a:rPr kumimoji="1" lang="ja-JP" altLang="en-US" smtClean="0"/>
              <a:t>13</a:t>
            </a:fld>
            <a:endParaRPr kumimoji="1" lang="ja-JP" altLang="en-US"/>
          </a:p>
        </p:txBody>
      </p:sp>
    </p:spTree>
    <p:extLst>
      <p:ext uri="{BB962C8B-B14F-4D97-AF65-F5344CB8AC3E}">
        <p14:creationId xmlns:p14="http://schemas.microsoft.com/office/powerpoint/2010/main" val="2956675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1360098" y="1050597"/>
            <a:ext cx="10515600" cy="350455"/>
          </a:xfrm>
        </p:spPr>
        <p:txBody>
          <a:bodyPr>
            <a:normAutofit/>
          </a:bodyPr>
          <a:lstStyle/>
          <a:p>
            <a:pPr marL="180975" lvl="1" indent="-180975">
              <a:buFont typeface="+mj-lt"/>
              <a:buAutoNum type="romanLcPeriod" startAt="2"/>
            </a:pPr>
            <a:r>
              <a:rPr kumimoji="1" lang="ja-JP" altLang="en-US" sz="1800" b="1" u="sng"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「職場における腰痛防止対策指針」</a:t>
            </a:r>
            <a:r>
              <a:rPr kumimoji="1" lang="ja-JP" altLang="en-US" sz="1800" b="1" u="sng" dirty="0" smtClean="0">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と</a:t>
            </a:r>
            <a:r>
              <a:rPr kumimoji="1" lang="ja-JP" altLang="en-US" sz="1800" b="1" u="sng"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「ボディメカニクス」</a:t>
            </a:r>
            <a:r>
              <a:rPr lang="ja-JP" altLang="en-US" sz="1800" b="1" u="sng" dirty="0">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を</a:t>
            </a:r>
            <a:r>
              <a:rPr kumimoji="1" lang="ja-JP" altLang="en-US" sz="1800" b="1" u="sng" dirty="0" smtClean="0">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理解</a:t>
            </a:r>
            <a:endParaRPr kumimoji="1" lang="ja-JP" altLang="en-US" sz="1800" b="1" u="sng" dirty="0">
              <a:solidFill>
                <a:srgbClr val="0070C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5" name="テキスト ボックス 4"/>
          <p:cNvSpPr txBox="1"/>
          <p:nvPr/>
        </p:nvSpPr>
        <p:spPr>
          <a:xfrm>
            <a:off x="508958" y="1424948"/>
            <a:ext cx="5822830" cy="5324535"/>
          </a:xfrm>
          <a:prstGeom prst="rect">
            <a:avLst/>
          </a:prstGeom>
          <a:noFill/>
        </p:spPr>
        <p:txBody>
          <a:bodyPr wrap="square" rtlCol="0">
            <a:spAutoFit/>
          </a:bodyPr>
          <a:lstStyle/>
          <a:p>
            <a:pPr marL="342900" indent="-342900">
              <a:buFont typeface="+mj-lt"/>
              <a:buAutoNum type="arabicPeriod"/>
            </a:pPr>
            <a:r>
              <a:rPr lang="ja-JP" altLang="en-US" sz="1400" b="1" dirty="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職場における腰痛防止対策</a:t>
            </a:r>
            <a:r>
              <a:rPr lang="ja-JP" altLang="en-US" sz="1400" b="1"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指針</a:t>
            </a:r>
            <a:endParaRPr lang="en-US" altLang="ja-JP" sz="1400" b="1"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pPr marL="342900" indent="-342900">
              <a:buFont typeface="+mj-lt"/>
              <a:buAutoNum type="arabicPeriod"/>
            </a:pP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449263" lvl="0" indent="-182563">
              <a:buFont typeface="Wingdings" panose="05000000000000000000" pitchFamily="2" charset="2"/>
              <a:buChar char="l"/>
            </a:pPr>
            <a:r>
              <a:rPr lang="ja-JP" altLang="ja-JP" sz="1400" b="1" dirty="0" smtClean="0"/>
              <a:t>腰痛</a:t>
            </a:r>
            <a:r>
              <a:rPr lang="ja-JP" altLang="ja-JP" sz="1400" b="1" dirty="0"/>
              <a:t>の発生要因</a:t>
            </a:r>
          </a:p>
          <a:p>
            <a:pPr marL="801688" lvl="1" indent="-352425"/>
            <a:r>
              <a:rPr lang="ja-JP" altLang="en-US" sz="1400" b="1" dirty="0"/>
              <a:t>１）</a:t>
            </a:r>
            <a:r>
              <a:rPr lang="ja-JP" altLang="ja-JP" sz="1400" b="1" dirty="0" smtClean="0"/>
              <a:t>動作</a:t>
            </a:r>
            <a:r>
              <a:rPr lang="ja-JP" altLang="ja-JP" sz="1400" b="1" dirty="0"/>
              <a:t>要因</a:t>
            </a:r>
          </a:p>
          <a:p>
            <a:pPr lvl="2" indent="-112713"/>
            <a:r>
              <a:rPr lang="ja-JP" altLang="en-US" sz="1400" dirty="0" smtClean="0"/>
              <a:t>・</a:t>
            </a:r>
            <a:r>
              <a:rPr lang="ja-JP" altLang="ja-JP" sz="1400" dirty="0" smtClean="0"/>
              <a:t>重量物</a:t>
            </a:r>
            <a:r>
              <a:rPr lang="ja-JP" altLang="ja-JP" sz="1400" dirty="0"/>
              <a:t>の取り扱い</a:t>
            </a:r>
          </a:p>
          <a:p>
            <a:pPr lvl="2" indent="-112713"/>
            <a:r>
              <a:rPr lang="ja-JP" altLang="en-US" sz="1400" dirty="0" smtClean="0"/>
              <a:t>・</a:t>
            </a:r>
            <a:r>
              <a:rPr lang="ja-JP" altLang="ja-JP" sz="1400" dirty="0" smtClean="0"/>
              <a:t>長時間</a:t>
            </a:r>
            <a:r>
              <a:rPr lang="ja-JP" altLang="ja-JP" sz="1400" dirty="0"/>
              <a:t>の静的作業姿勢（拘束姿勢）</a:t>
            </a:r>
          </a:p>
          <a:p>
            <a:pPr lvl="2" indent="-112713"/>
            <a:r>
              <a:rPr lang="ja-JP" altLang="en-US" sz="1400" dirty="0" smtClean="0"/>
              <a:t>・</a:t>
            </a:r>
            <a:r>
              <a:rPr lang="ja-JP" altLang="ja-JP" sz="1400" dirty="0" smtClean="0"/>
              <a:t>不自然</a:t>
            </a:r>
            <a:r>
              <a:rPr lang="ja-JP" altLang="ja-JP" sz="1400" dirty="0"/>
              <a:t>な</a:t>
            </a:r>
            <a:r>
              <a:rPr lang="ja-JP" altLang="ja-JP" sz="1400" dirty="0" smtClean="0"/>
              <a:t>姿勢</a:t>
            </a:r>
            <a:endParaRPr lang="en-US" altLang="ja-JP" sz="1400" dirty="0"/>
          </a:p>
          <a:p>
            <a:pPr lvl="2" indent="-465138"/>
            <a:r>
              <a:rPr lang="ja-JP" altLang="en-US" sz="1400" b="1" dirty="0" smtClean="0"/>
              <a:t>２）</a:t>
            </a:r>
            <a:r>
              <a:rPr lang="ja-JP" altLang="ja-JP" sz="1400" b="1" dirty="0"/>
              <a:t>自動化、省力化</a:t>
            </a:r>
          </a:p>
          <a:p>
            <a:pPr lvl="2" indent="-465138"/>
            <a:r>
              <a:rPr lang="ja-JP" altLang="en-US" sz="1400" b="1" dirty="0" smtClean="0"/>
              <a:t>３）</a:t>
            </a:r>
            <a:r>
              <a:rPr lang="ja-JP" altLang="ja-JP" sz="1400" b="1" dirty="0"/>
              <a:t>作業姿勢、</a:t>
            </a:r>
            <a:r>
              <a:rPr lang="ja-JP" altLang="ja-JP" sz="1400" b="1" dirty="0" smtClean="0"/>
              <a:t>動作</a:t>
            </a:r>
            <a:endParaRPr lang="en-US" altLang="ja-JP" sz="1400" b="1" dirty="0"/>
          </a:p>
          <a:p>
            <a:pPr marL="1431925" lvl="2" indent="-630238"/>
            <a:r>
              <a:rPr lang="ja-JP" altLang="en-US" sz="1400" dirty="0" smtClean="0"/>
              <a:t>・</a:t>
            </a:r>
            <a:r>
              <a:rPr lang="ja-JP" altLang="ja-JP" sz="1400" dirty="0" smtClean="0"/>
              <a:t> </a:t>
            </a:r>
            <a:r>
              <a:rPr lang="ja-JP" altLang="ja-JP" sz="1400" dirty="0"/>
              <a:t>「不自然な姿勢」を</a:t>
            </a:r>
            <a:r>
              <a:rPr lang="ja-JP" altLang="ja-JP" sz="1400" dirty="0" smtClean="0"/>
              <a:t>とらない</a:t>
            </a:r>
            <a:endParaRPr lang="en-US" altLang="ja-JP" sz="1400" dirty="0" smtClean="0"/>
          </a:p>
          <a:p>
            <a:pPr marL="982663" lvl="2" indent="-180975"/>
            <a:r>
              <a:rPr lang="ja-JP" altLang="en-US" sz="1400" dirty="0" smtClean="0"/>
              <a:t>・</a:t>
            </a:r>
            <a:r>
              <a:rPr lang="ja-JP" altLang="ja-JP" sz="1400" dirty="0"/>
              <a:t>不自然な姿勢を取らざるを得ない場合には、腰にかかる負担をできるだけ</a:t>
            </a:r>
            <a:r>
              <a:rPr lang="ja-JP" altLang="ja-JP" sz="1400" dirty="0" smtClean="0"/>
              <a:t>減らす</a:t>
            </a:r>
            <a:endParaRPr lang="en-US" altLang="ja-JP" sz="1400" dirty="0" smtClean="0"/>
          </a:p>
          <a:p>
            <a:pPr marL="982663" lvl="2" indent="-180975">
              <a:tabLst>
                <a:tab pos="982663" algn="l"/>
              </a:tabLst>
            </a:pPr>
            <a:r>
              <a:rPr lang="ja-JP" altLang="en-US" sz="1400" dirty="0" smtClean="0"/>
              <a:t>・</a:t>
            </a:r>
            <a:r>
              <a:rPr lang="ja-JP" altLang="ja-JP" sz="1400" dirty="0"/>
              <a:t>自然な姿勢で作業対象に正面を向いて作業できるように</a:t>
            </a:r>
            <a:r>
              <a:rPr lang="ja-JP" altLang="ja-JP" sz="1400" dirty="0" smtClean="0"/>
              <a:t>する</a:t>
            </a:r>
            <a:endParaRPr lang="en-US" altLang="ja-JP" sz="1400" dirty="0" smtClean="0"/>
          </a:p>
          <a:p>
            <a:pPr marL="982663" lvl="2" indent="-180975"/>
            <a:r>
              <a:rPr lang="ja-JP" altLang="en-US" sz="1400" dirty="0" smtClean="0"/>
              <a:t>・</a:t>
            </a:r>
            <a:r>
              <a:rPr lang="ja-JP" altLang="ja-JP" sz="1400" dirty="0"/>
              <a:t>同じ姿勢を維持したり同じ動作を反復したりするような作業態様をできるだけ</a:t>
            </a:r>
            <a:r>
              <a:rPr lang="ja-JP" altLang="ja-JP" sz="1400" dirty="0" smtClean="0"/>
              <a:t>避ける</a:t>
            </a:r>
            <a:endParaRPr lang="en-US" altLang="ja-JP" sz="1400" dirty="0" smtClean="0"/>
          </a:p>
          <a:p>
            <a:pPr marL="982663" lvl="2" indent="-180975"/>
            <a:r>
              <a:rPr lang="ja-JP" altLang="en-US" sz="1400" dirty="0" smtClean="0"/>
              <a:t>・</a:t>
            </a:r>
            <a:r>
              <a:rPr lang="ja-JP" altLang="ja-JP" sz="1400" dirty="0" smtClean="0"/>
              <a:t> 「</a:t>
            </a:r>
            <a:r>
              <a:rPr lang="ja-JP" altLang="ja-JP" sz="1400" dirty="0"/>
              <a:t>腰部に負担のかかる動作」では、姿勢を整え、かつ、腰部の不意なひねり等の急激な動作を</a:t>
            </a:r>
            <a:r>
              <a:rPr lang="ja-JP" altLang="ja-JP" sz="1400" dirty="0" smtClean="0"/>
              <a:t>避ける</a:t>
            </a:r>
            <a:endParaRPr lang="en-US" altLang="ja-JP" sz="1400" dirty="0" smtClean="0"/>
          </a:p>
          <a:p>
            <a:pPr marL="982663" lvl="2" indent="-180975"/>
            <a:r>
              <a:rPr lang="ja-JP" altLang="en-US" sz="1400" dirty="0" smtClean="0"/>
              <a:t>・作業服</a:t>
            </a:r>
            <a:r>
              <a:rPr lang="ja-JP" altLang="en-US" sz="1400" dirty="0"/>
              <a:t>は、適切な姿勢や動作を妨げることのないよう伸縮性のあるものを使用する。また</a:t>
            </a:r>
            <a:r>
              <a:rPr lang="ja-JP" altLang="en-US" sz="1400" dirty="0" smtClean="0"/>
              <a:t>、汚れ</a:t>
            </a:r>
            <a:r>
              <a:rPr lang="ja-JP" altLang="en-US" sz="1400" dirty="0"/>
              <a:t>を気にすることなく、壁や床に肘や膝等をつけられるよう素材を考慮する</a:t>
            </a:r>
            <a:endParaRPr lang="ja-JP" altLang="ja-JP" sz="1400" dirty="0"/>
          </a:p>
          <a:p>
            <a:pPr marL="449263" lvl="1" indent="-182563">
              <a:buFont typeface="Wingdings" panose="05000000000000000000" pitchFamily="2" charset="2"/>
              <a:buChar char="l"/>
            </a:pPr>
            <a:r>
              <a:rPr lang="ja-JP" altLang="ja-JP" sz="1400" b="1" dirty="0"/>
              <a:t>職場で腰痛を予防するには、作業管理、作業環境管理、健康管理、労働衛生教育を的確に組み合わせて総合的に推進していくことが求められる</a:t>
            </a:r>
            <a:endParaRPr kumimoji="1" lang="ja-JP" altLang="en-US" sz="1400" b="1" dirty="0">
              <a:latin typeface="HGSｺﾞｼｯｸE" panose="020B0900000000000000" pitchFamily="50" charset="-128"/>
              <a:ea typeface="HGSｺﾞｼｯｸE" panose="020B0900000000000000" pitchFamily="50" charset="-128"/>
            </a:endParaRPr>
          </a:p>
        </p:txBody>
      </p:sp>
      <p:sp>
        <p:nvSpPr>
          <p:cNvPr id="6" name="テキスト ボックス 5"/>
          <p:cNvSpPr txBox="1"/>
          <p:nvPr/>
        </p:nvSpPr>
        <p:spPr>
          <a:xfrm>
            <a:off x="6331788" y="1424947"/>
            <a:ext cx="5543910" cy="5293757"/>
          </a:xfrm>
          <a:prstGeom prst="rect">
            <a:avLst/>
          </a:prstGeom>
          <a:noFill/>
        </p:spPr>
        <p:txBody>
          <a:bodyPr wrap="square" rtlCol="0">
            <a:spAutoFit/>
          </a:bodyPr>
          <a:lstStyle/>
          <a:p>
            <a:r>
              <a:rPr lang="ja-JP" altLang="en-US" sz="1400" b="1"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２．ボディメカニクス</a:t>
            </a:r>
            <a:endParaRPr lang="en-US" altLang="ja-JP" sz="1400" b="1"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r>
              <a:rPr lang="ja-JP" altLang="en-US" sz="1400" dirty="0" smtClean="0">
                <a:solidFill>
                  <a:srgbClr val="002060"/>
                </a:solidFill>
                <a:latin typeface="HGPｺﾞｼｯｸE" panose="020B0900000000000000" pitchFamily="50" charset="-128"/>
                <a:ea typeface="HGPｺﾞｼｯｸE" panose="020B0900000000000000" pitchFamily="50" charset="-128"/>
              </a:rPr>
              <a:t>ボディメカニクスとは、人間（ボディ）に力学（メカニクス）を応用し、安全で効率の良い仕事を達成させる原理のことを言い、腰痛防止のために介護現場で広く応用されている</a:t>
            </a: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r>
              <a:rPr lang="ja-JP" altLang="en-US" sz="1200" dirty="0" smtClean="0">
                <a:solidFill>
                  <a:srgbClr val="002060"/>
                </a:solidFill>
                <a:latin typeface="HGPｺﾞｼｯｸE" panose="020B0900000000000000" pitchFamily="50" charset="-128"/>
                <a:ea typeface="HGPｺﾞｼｯｸE" panose="020B0900000000000000" pitchFamily="50" charset="-128"/>
              </a:rPr>
              <a:t>前傾して手に１５ｋｇｆの荷物を持つ場合の、腰部負担の推定</a:t>
            </a:r>
            <a:endParaRPr lang="en-US" altLang="ja-JP" sz="1200" dirty="0" smtClean="0">
              <a:solidFill>
                <a:srgbClr val="002060"/>
              </a:solidFill>
              <a:latin typeface="HGPｺﾞｼｯｸE" panose="020B0900000000000000" pitchFamily="50" charset="-128"/>
              <a:ea typeface="HGPｺﾞｼｯｸE" panose="020B0900000000000000" pitchFamily="50" charset="-128"/>
            </a:endParaRPr>
          </a:p>
          <a:p>
            <a:pPr marL="630238" indent="-180975"/>
            <a:r>
              <a:rPr lang="ja-JP" altLang="en-US" sz="1200" dirty="0" smtClean="0">
                <a:solidFill>
                  <a:srgbClr val="002060"/>
                </a:solidFill>
                <a:latin typeface="HGSｺﾞｼｯｸM" panose="020B0600000000000000" pitchFamily="50" charset="-128"/>
                <a:ea typeface="HGSｺﾞｼｯｸM" panose="020B0600000000000000" pitchFamily="50" charset="-128"/>
              </a:rPr>
              <a:t>・腰部を回転の中心と考える（体重</a:t>
            </a:r>
            <a:r>
              <a:rPr lang="en-US" altLang="ja-JP" sz="1200" dirty="0" smtClean="0">
                <a:solidFill>
                  <a:srgbClr val="002060"/>
                </a:solidFill>
                <a:latin typeface="HGSｺﾞｼｯｸM" panose="020B0600000000000000" pitchFamily="50" charset="-128"/>
                <a:ea typeface="HGSｺﾞｼｯｸM" panose="020B0600000000000000" pitchFamily="50" charset="-128"/>
              </a:rPr>
              <a:t>70kgf</a:t>
            </a:r>
            <a:r>
              <a:rPr lang="ja-JP" altLang="en-US" sz="1200" dirty="0" smtClean="0">
                <a:solidFill>
                  <a:srgbClr val="002060"/>
                </a:solidFill>
                <a:latin typeface="HGSｺﾞｼｯｸM" panose="020B0600000000000000" pitchFamily="50" charset="-128"/>
                <a:ea typeface="HGSｺﾞｼｯｸM" panose="020B0600000000000000" pitchFamily="50" charset="-128"/>
              </a:rPr>
              <a:t>・腕の重量</a:t>
            </a:r>
            <a:r>
              <a:rPr lang="en-US" altLang="ja-JP" sz="1200" dirty="0" smtClean="0">
                <a:solidFill>
                  <a:srgbClr val="002060"/>
                </a:solidFill>
                <a:latin typeface="HGSｺﾞｼｯｸM" panose="020B0600000000000000" pitchFamily="50" charset="-128"/>
                <a:ea typeface="HGSｺﾞｼｯｸM" panose="020B0600000000000000" pitchFamily="50" charset="-128"/>
              </a:rPr>
              <a:t>6kgf</a:t>
            </a:r>
            <a:r>
              <a:rPr lang="ja-JP" altLang="en-US" sz="1200" dirty="0" smtClean="0">
                <a:solidFill>
                  <a:srgbClr val="002060"/>
                </a:solidFill>
                <a:latin typeface="HGSｺﾞｼｯｸM" panose="020B0600000000000000" pitchFamily="50" charset="-128"/>
                <a:ea typeface="HGSｺﾞｼｯｸM" panose="020B0600000000000000" pitchFamily="50" charset="-128"/>
              </a:rPr>
              <a:t>・荷物重量</a:t>
            </a:r>
            <a:r>
              <a:rPr lang="en-US" altLang="ja-JP" sz="1200" dirty="0" smtClean="0">
                <a:solidFill>
                  <a:srgbClr val="002060"/>
                </a:solidFill>
                <a:latin typeface="HGSｺﾞｼｯｸM" panose="020B0600000000000000" pitchFamily="50" charset="-128"/>
                <a:ea typeface="HGSｺﾞｼｯｸM" panose="020B0600000000000000" pitchFamily="50" charset="-128"/>
              </a:rPr>
              <a:t>6kgf</a:t>
            </a:r>
            <a:r>
              <a:rPr lang="ja-JP" altLang="en-US" sz="1200" dirty="0" smtClean="0">
                <a:solidFill>
                  <a:srgbClr val="002060"/>
                </a:solidFill>
                <a:latin typeface="HGSｺﾞｼｯｸM" panose="020B0600000000000000" pitchFamily="50" charset="-128"/>
                <a:ea typeface="HGSｺﾞｼｯｸM" panose="020B0600000000000000" pitchFamily="50" charset="-128"/>
              </a:rPr>
              <a:t>・腰部から上半身の重心までの距離</a:t>
            </a:r>
            <a:r>
              <a:rPr lang="en-US" altLang="ja-JP" sz="1200" dirty="0" smtClean="0">
                <a:solidFill>
                  <a:srgbClr val="002060"/>
                </a:solidFill>
                <a:latin typeface="HGSｺﾞｼｯｸM" panose="020B0600000000000000" pitchFamily="50" charset="-128"/>
                <a:ea typeface="HGSｺﾞｼｯｸM" panose="020B0600000000000000" pitchFamily="50" charset="-128"/>
              </a:rPr>
              <a:t>30cm</a:t>
            </a:r>
            <a:r>
              <a:rPr lang="ja-JP" altLang="en-US" sz="1200" dirty="0" smtClean="0">
                <a:solidFill>
                  <a:srgbClr val="002060"/>
                </a:solidFill>
                <a:latin typeface="HGSｺﾞｼｯｸM" panose="020B0600000000000000" pitchFamily="50" charset="-128"/>
                <a:ea typeface="HGSｺﾞｼｯｸM" panose="020B0600000000000000" pitchFamily="50" charset="-128"/>
              </a:rPr>
              <a:t>・腕までの距離</a:t>
            </a:r>
            <a:r>
              <a:rPr lang="en-US" altLang="ja-JP" sz="1200" dirty="0" smtClean="0">
                <a:solidFill>
                  <a:srgbClr val="002060"/>
                </a:solidFill>
                <a:latin typeface="HGSｺﾞｼｯｸM" panose="020B0600000000000000" pitchFamily="50" charset="-128"/>
                <a:ea typeface="HGSｺﾞｼｯｸM" panose="020B0600000000000000" pitchFamily="50" charset="-128"/>
              </a:rPr>
              <a:t>50cm</a:t>
            </a:r>
            <a:r>
              <a:rPr lang="ja-JP" altLang="en-US" sz="1200" dirty="0" smtClean="0">
                <a:solidFill>
                  <a:srgbClr val="002060"/>
                </a:solidFill>
                <a:latin typeface="HGSｺﾞｼｯｸM" panose="020B0600000000000000" pitchFamily="50" charset="-128"/>
                <a:ea typeface="HGSｺﾞｼｯｸM" panose="020B0600000000000000" pitchFamily="50" charset="-128"/>
              </a:rPr>
              <a:t>・回転の中心から背筋までの距離</a:t>
            </a:r>
            <a:r>
              <a:rPr lang="en-US" altLang="ja-JP" sz="1200" dirty="0" smtClean="0">
                <a:solidFill>
                  <a:srgbClr val="002060"/>
                </a:solidFill>
                <a:latin typeface="HGSｺﾞｼｯｸM" panose="020B0600000000000000" pitchFamily="50" charset="-128"/>
                <a:ea typeface="HGSｺﾞｼｯｸM" panose="020B0600000000000000" pitchFamily="50" charset="-128"/>
              </a:rPr>
              <a:t>5cm</a:t>
            </a:r>
            <a:r>
              <a:rPr lang="ja-JP" altLang="en-US" sz="1200" dirty="0" smtClean="0">
                <a:solidFill>
                  <a:srgbClr val="002060"/>
                </a:solidFill>
                <a:latin typeface="HGSｺﾞｼｯｸM" panose="020B0600000000000000" pitchFamily="50" charset="-128"/>
                <a:ea typeface="HGSｺﾞｼｯｸM" panose="020B0600000000000000" pitchFamily="50" charset="-128"/>
              </a:rPr>
              <a:t>とする）</a:t>
            </a:r>
            <a:endParaRPr lang="en-US" altLang="ja-JP" sz="1200" dirty="0" smtClean="0">
              <a:solidFill>
                <a:srgbClr val="002060"/>
              </a:solidFill>
              <a:latin typeface="HGSｺﾞｼｯｸM" panose="020B0600000000000000" pitchFamily="50" charset="-128"/>
              <a:ea typeface="HGSｺﾞｼｯｸM" panose="020B0600000000000000" pitchFamily="50" charset="-128"/>
            </a:endParaRPr>
          </a:p>
          <a:p>
            <a:pPr marL="630238" indent="-180975"/>
            <a:r>
              <a:rPr lang="ja-JP" altLang="en-US" sz="1200" dirty="0" smtClean="0">
                <a:solidFill>
                  <a:srgbClr val="002060"/>
                </a:solidFill>
                <a:latin typeface="HGSｺﾞｼｯｸM" panose="020B0600000000000000" pitchFamily="50" charset="-128"/>
                <a:ea typeface="HGSｺﾞｼｯｸM" panose="020B0600000000000000" pitchFamily="50" charset="-128"/>
              </a:rPr>
              <a:t>・腰部に係る負担Ｆ</a:t>
            </a:r>
            <a:endParaRPr lang="en-US" altLang="ja-JP" sz="1200" dirty="0" smtClean="0">
              <a:solidFill>
                <a:srgbClr val="002060"/>
              </a:solidFill>
              <a:latin typeface="HGSｺﾞｼｯｸM" panose="020B0600000000000000" pitchFamily="50" charset="-128"/>
              <a:ea typeface="HGSｺﾞｼｯｸM" panose="020B0600000000000000" pitchFamily="50" charset="-128"/>
            </a:endParaRPr>
          </a:p>
          <a:p>
            <a:pPr marL="630238" indent="-180975"/>
            <a:r>
              <a:rPr lang="ja-JP" altLang="en-US" sz="1200" dirty="0" smtClean="0">
                <a:solidFill>
                  <a:srgbClr val="002060"/>
                </a:solidFill>
                <a:latin typeface="HGSｺﾞｼｯｸM" panose="020B0600000000000000" pitchFamily="50" charset="-128"/>
                <a:ea typeface="HGSｺﾞｼｯｸM" panose="020B0600000000000000" pitchFamily="50" charset="-128"/>
              </a:rPr>
              <a:t>・左右のモーメントが釣り合う</a:t>
            </a:r>
            <a:endParaRPr lang="en-US" altLang="ja-JP" sz="1200" dirty="0" smtClean="0">
              <a:solidFill>
                <a:srgbClr val="002060"/>
              </a:solidFill>
              <a:latin typeface="HGSｺﾞｼｯｸM" panose="020B0600000000000000" pitchFamily="50" charset="-128"/>
              <a:ea typeface="HGSｺﾞｼｯｸM" panose="020B0600000000000000" pitchFamily="50" charset="-128"/>
            </a:endParaRPr>
          </a:p>
          <a:p>
            <a:pPr marL="630238" indent="-180975"/>
            <a:r>
              <a:rPr lang="en-US" altLang="ja-JP" sz="1200" dirty="0" smtClean="0">
                <a:solidFill>
                  <a:srgbClr val="002060"/>
                </a:solidFill>
                <a:latin typeface="HGSｺﾞｼｯｸM" panose="020B0600000000000000" pitchFamily="50" charset="-128"/>
                <a:ea typeface="HGSｺﾞｼｯｸM" panose="020B0600000000000000" pitchFamily="50" charset="-128"/>
              </a:rPr>
              <a:t>0.05F</a:t>
            </a:r>
            <a:r>
              <a:rPr lang="ja-JP" altLang="en-US" sz="1200" dirty="0" smtClean="0">
                <a:solidFill>
                  <a:srgbClr val="002060"/>
                </a:solidFill>
                <a:latin typeface="HGSｺﾞｼｯｸM" panose="020B0600000000000000" pitchFamily="50" charset="-128"/>
                <a:ea typeface="HGSｺﾞｼｯｸM" panose="020B0600000000000000" pitchFamily="50" charset="-128"/>
              </a:rPr>
              <a:t>＝</a:t>
            </a:r>
            <a:r>
              <a:rPr lang="en-US" altLang="ja-JP" sz="1200" dirty="0" smtClean="0">
                <a:solidFill>
                  <a:srgbClr val="002060"/>
                </a:solidFill>
                <a:latin typeface="HGSｺﾞｼｯｸM" panose="020B0600000000000000" pitchFamily="50" charset="-128"/>
                <a:ea typeface="HGSｺﾞｼｯｸM" panose="020B0600000000000000" pitchFamily="50" charset="-128"/>
              </a:rPr>
              <a:t>350N</a:t>
            </a:r>
            <a:r>
              <a:rPr lang="ja-JP" altLang="en-US" sz="1200" dirty="0" smtClean="0">
                <a:solidFill>
                  <a:srgbClr val="002060"/>
                </a:solidFill>
                <a:latin typeface="HGSｺﾞｼｯｸM" panose="020B0600000000000000" pitchFamily="50" charset="-128"/>
                <a:ea typeface="HGSｺﾞｼｯｸM" panose="020B0600000000000000" pitchFamily="50" charset="-128"/>
              </a:rPr>
              <a:t>（体重の半分）</a:t>
            </a:r>
            <a:r>
              <a:rPr lang="en-US" altLang="ja-JP" sz="1200" dirty="0" smtClean="0">
                <a:solidFill>
                  <a:srgbClr val="002060"/>
                </a:solidFill>
                <a:latin typeface="HGSｺﾞｼｯｸM" panose="020B0600000000000000" pitchFamily="50" charset="-128"/>
                <a:ea typeface="HGSｺﾞｼｯｸM" panose="020B0600000000000000" pitchFamily="50" charset="-128"/>
              </a:rPr>
              <a:t>×0.3m</a:t>
            </a:r>
            <a:r>
              <a:rPr lang="ja-JP" altLang="en-US" sz="1200" dirty="0" smtClean="0">
                <a:solidFill>
                  <a:srgbClr val="002060"/>
                </a:solidFill>
                <a:latin typeface="HGSｺﾞｼｯｸM" panose="020B0600000000000000" pitchFamily="50" charset="-128"/>
                <a:ea typeface="HGSｺﾞｼｯｸM" panose="020B0600000000000000" pitchFamily="50" charset="-128"/>
              </a:rPr>
              <a:t>＋（</a:t>
            </a:r>
            <a:r>
              <a:rPr lang="en-US" altLang="ja-JP" sz="1200" dirty="0" smtClean="0">
                <a:solidFill>
                  <a:srgbClr val="002060"/>
                </a:solidFill>
                <a:latin typeface="HGSｺﾞｼｯｸM" panose="020B0600000000000000" pitchFamily="50" charset="-128"/>
                <a:ea typeface="HGSｺﾞｼｯｸM" panose="020B0600000000000000" pitchFamily="50" charset="-128"/>
              </a:rPr>
              <a:t>60+150</a:t>
            </a:r>
            <a:r>
              <a:rPr lang="ja-JP" altLang="en-US" sz="1200" dirty="0" smtClean="0">
                <a:solidFill>
                  <a:srgbClr val="002060"/>
                </a:solidFill>
                <a:latin typeface="HGSｺﾞｼｯｸM" panose="020B0600000000000000" pitchFamily="50" charset="-128"/>
                <a:ea typeface="HGSｺﾞｼｯｸM" panose="020B0600000000000000" pitchFamily="50" charset="-128"/>
              </a:rPr>
              <a:t>）</a:t>
            </a:r>
            <a:r>
              <a:rPr lang="en-US" altLang="ja-JP" sz="1200" dirty="0" smtClean="0">
                <a:solidFill>
                  <a:srgbClr val="002060"/>
                </a:solidFill>
                <a:latin typeface="HGSｺﾞｼｯｸM" panose="020B0600000000000000" pitchFamily="50" charset="-128"/>
                <a:ea typeface="HGSｺﾞｼｯｸM" panose="020B0600000000000000" pitchFamily="50" charset="-128"/>
              </a:rPr>
              <a:t>N×0.5m</a:t>
            </a:r>
          </a:p>
          <a:p>
            <a:pPr marL="630238" indent="-180975"/>
            <a:r>
              <a:rPr lang="en-US" altLang="ja-JP" sz="1200" dirty="0" smtClean="0">
                <a:solidFill>
                  <a:srgbClr val="002060"/>
                </a:solidFill>
                <a:latin typeface="HGSｺﾞｼｯｸM" panose="020B0600000000000000" pitchFamily="50" charset="-128"/>
                <a:ea typeface="HGSｺﾞｼｯｸM" panose="020B0600000000000000" pitchFamily="50" charset="-128"/>
              </a:rPr>
              <a:t>F</a:t>
            </a:r>
            <a:r>
              <a:rPr lang="ja-JP" altLang="en-US" sz="1200" dirty="0" smtClean="0">
                <a:solidFill>
                  <a:srgbClr val="002060"/>
                </a:solidFill>
                <a:latin typeface="HGSｺﾞｼｯｸM" panose="020B0600000000000000" pitchFamily="50" charset="-128"/>
                <a:ea typeface="HGSｺﾞｼｯｸM" panose="020B0600000000000000" pitchFamily="50" charset="-128"/>
              </a:rPr>
              <a:t>＝</a:t>
            </a:r>
            <a:r>
              <a:rPr lang="en-US" altLang="ja-JP" sz="1200" dirty="0" smtClean="0">
                <a:solidFill>
                  <a:srgbClr val="002060"/>
                </a:solidFill>
                <a:latin typeface="HGSｺﾞｼｯｸM" panose="020B0600000000000000" pitchFamily="50" charset="-128"/>
                <a:ea typeface="HGSｺﾞｼｯｸM" panose="020B0600000000000000" pitchFamily="50" charset="-128"/>
              </a:rPr>
              <a:t>4200N</a:t>
            </a:r>
            <a:r>
              <a:rPr lang="ja-JP" altLang="en-US" sz="1200" dirty="0" smtClean="0">
                <a:solidFill>
                  <a:srgbClr val="002060"/>
                </a:solidFill>
                <a:latin typeface="HGSｺﾞｼｯｸM" panose="020B0600000000000000" pitchFamily="50" charset="-128"/>
                <a:ea typeface="HGSｺﾞｼｯｸM" panose="020B0600000000000000" pitchFamily="50" charset="-128"/>
              </a:rPr>
              <a:t>⇒</a:t>
            </a:r>
            <a:r>
              <a:rPr lang="en-US" altLang="ja-JP" sz="1200" dirty="0" smtClean="0">
                <a:solidFill>
                  <a:srgbClr val="002060"/>
                </a:solidFill>
                <a:latin typeface="HGSｺﾞｼｯｸM" panose="020B0600000000000000" pitchFamily="50" charset="-128"/>
                <a:ea typeface="HGSｺﾞｼｯｸM" panose="020B0600000000000000" pitchFamily="50" charset="-128"/>
              </a:rPr>
              <a:t>420kgf</a:t>
            </a:r>
            <a:r>
              <a:rPr lang="ja-JP" altLang="en-US" sz="1200" dirty="0" smtClean="0">
                <a:solidFill>
                  <a:srgbClr val="002060"/>
                </a:solidFill>
                <a:latin typeface="HGSｺﾞｼｯｸM" panose="020B0600000000000000" pitchFamily="50" charset="-128"/>
                <a:ea typeface="HGSｺﾞｼｯｸM" panose="020B0600000000000000" pitchFamily="50" charset="-128"/>
              </a:rPr>
              <a:t>（</a:t>
            </a:r>
            <a:r>
              <a:rPr lang="ja-JP" altLang="en-US" sz="1200" b="1" dirty="0" smtClean="0">
                <a:solidFill>
                  <a:srgbClr val="FF0000"/>
                </a:solidFill>
                <a:latin typeface="HGSｺﾞｼｯｸM" panose="020B0600000000000000" pitchFamily="50" charset="-128"/>
                <a:ea typeface="HGSｺﾞｼｯｸM" panose="020B0600000000000000" pitchFamily="50" charset="-128"/>
              </a:rPr>
              <a:t>体重</a:t>
            </a:r>
            <a:r>
              <a:rPr lang="en-US" altLang="ja-JP" sz="1200" b="1" dirty="0" smtClean="0">
                <a:solidFill>
                  <a:srgbClr val="FF0000"/>
                </a:solidFill>
                <a:latin typeface="HGSｺﾞｼｯｸM" panose="020B0600000000000000" pitchFamily="50" charset="-128"/>
                <a:ea typeface="HGSｺﾞｼｯｸM" panose="020B0600000000000000" pitchFamily="50" charset="-128"/>
              </a:rPr>
              <a:t>70㎏</a:t>
            </a:r>
            <a:r>
              <a:rPr lang="ja-JP" altLang="en-US" sz="1200" b="1" dirty="0" smtClean="0">
                <a:solidFill>
                  <a:srgbClr val="FF0000"/>
                </a:solidFill>
                <a:latin typeface="HGSｺﾞｼｯｸM" panose="020B0600000000000000" pitchFamily="50" charset="-128"/>
                <a:ea typeface="HGSｺﾞｼｯｸM" panose="020B0600000000000000" pitchFamily="50" charset="-128"/>
              </a:rPr>
              <a:t>の</a:t>
            </a:r>
            <a:r>
              <a:rPr lang="en-US" altLang="ja-JP" sz="1200" b="1" dirty="0" smtClean="0">
                <a:solidFill>
                  <a:srgbClr val="FF0000"/>
                </a:solidFill>
                <a:latin typeface="HGSｺﾞｼｯｸM" panose="020B0600000000000000" pitchFamily="50" charset="-128"/>
                <a:ea typeface="HGSｺﾞｼｯｸM" panose="020B0600000000000000" pitchFamily="50" charset="-128"/>
              </a:rPr>
              <a:t>6</a:t>
            </a:r>
            <a:r>
              <a:rPr lang="ja-JP" altLang="en-US" sz="1200" b="1" dirty="0" smtClean="0">
                <a:solidFill>
                  <a:srgbClr val="FF0000"/>
                </a:solidFill>
                <a:latin typeface="HGSｺﾞｼｯｸM" panose="020B0600000000000000" pitchFamily="50" charset="-128"/>
                <a:ea typeface="HGSｺﾞｼｯｸM" panose="020B0600000000000000" pitchFamily="50" charset="-128"/>
              </a:rPr>
              <a:t>倍の力が腰部にかかる</a:t>
            </a:r>
            <a:r>
              <a:rPr lang="ja-JP" altLang="en-US" sz="1200" dirty="0" smtClean="0">
                <a:solidFill>
                  <a:srgbClr val="002060"/>
                </a:solidFill>
                <a:latin typeface="HGSｺﾞｼｯｸM" panose="020B0600000000000000" pitchFamily="50" charset="-128"/>
                <a:ea typeface="HGSｺﾞｼｯｸM" panose="020B0600000000000000" pitchFamily="50" charset="-128"/>
              </a:rPr>
              <a:t>）</a:t>
            </a:r>
            <a:endParaRPr lang="en-US" altLang="ja-JP" sz="1400" dirty="0">
              <a:solidFill>
                <a:srgbClr val="002060"/>
              </a:solidFill>
              <a:latin typeface="HGPｺﾞｼｯｸE" panose="020B0900000000000000" pitchFamily="50" charset="-128"/>
              <a:ea typeface="HGPｺﾞｼｯｸE" panose="020B0900000000000000" pitchFamily="50" charset="-128"/>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931" y="2729218"/>
            <a:ext cx="3849624" cy="2455164"/>
          </a:xfrm>
          <a:prstGeom prst="rect">
            <a:avLst/>
          </a:prstGeom>
        </p:spPr>
      </p:pic>
      <p:sp>
        <p:nvSpPr>
          <p:cNvPr id="8" name="楕円 7"/>
          <p:cNvSpPr/>
          <p:nvPr/>
        </p:nvSpPr>
        <p:spPr>
          <a:xfrm>
            <a:off x="7591245" y="3554083"/>
            <a:ext cx="120770" cy="1207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9537939" y="3674853"/>
            <a:ext cx="120770" cy="1207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コンテンツ プレースホルダー 2"/>
          <p:cNvSpPr txBox="1">
            <a:spLocks/>
          </p:cNvSpPr>
          <p:nvPr/>
        </p:nvSpPr>
        <p:spPr>
          <a:xfrm>
            <a:off x="852577" y="676247"/>
            <a:ext cx="10515600" cy="748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14350" indent="-514350">
              <a:buFont typeface="+mj-ea"/>
              <a:buAutoNum type="circleNumDbPlain" startAt="2"/>
            </a:pPr>
            <a:r>
              <a:rPr lang="ja-JP" altLang="en-US" sz="2000" dirty="0" smtClean="0">
                <a:latin typeface="HGPｺﾞｼｯｸE" panose="020B0900000000000000" pitchFamily="50" charset="-128"/>
                <a:ea typeface="HGPｺﾞｼｯｸE" panose="020B0900000000000000" pitchFamily="50" charset="-128"/>
              </a:rPr>
              <a:t>林教授のご指導により、</a:t>
            </a:r>
            <a:r>
              <a:rPr lang="ja-JP" altLang="en-US" sz="2000" b="1" u="sng" dirty="0" smtClean="0">
                <a:latin typeface="HGPｺﾞｼｯｸE" panose="020B0900000000000000" pitchFamily="50" charset="-128"/>
                <a:ea typeface="HGPｺﾞｼｯｸE" panose="020B0900000000000000" pitchFamily="50" charset="-128"/>
              </a:rPr>
              <a:t>「各作業の</a:t>
            </a:r>
            <a:r>
              <a:rPr lang="ja-JP" altLang="en-US" sz="2000" b="1" u="sng" dirty="0" smtClean="0">
                <a:solidFill>
                  <a:srgbClr val="FF0000"/>
                </a:solidFill>
                <a:latin typeface="HGPｺﾞｼｯｸE" panose="020B0900000000000000" pitchFamily="50" charset="-128"/>
                <a:ea typeface="HGPｺﾞｼｯｸE" panose="020B0900000000000000" pitchFamily="50" charset="-128"/>
              </a:rPr>
              <a:t>腰痛防止</a:t>
            </a:r>
            <a:r>
              <a:rPr lang="ja-JP" altLang="en-US" sz="2000" b="1" u="sng" dirty="0" smtClean="0">
                <a:latin typeface="HGPｺﾞｼｯｸE" panose="020B0900000000000000" pitchFamily="50" charset="-128"/>
                <a:ea typeface="HGPｺﾞｼｯｸE" panose="020B0900000000000000" pitchFamily="50" charset="-128"/>
              </a:rPr>
              <a:t>対策」</a:t>
            </a:r>
            <a:r>
              <a:rPr lang="ja-JP" altLang="en-US" sz="2000" dirty="0" smtClean="0">
                <a:latin typeface="HGPｺﾞｼｯｸE" panose="020B0900000000000000" pitchFamily="50" charset="-128"/>
                <a:ea typeface="HGPｺﾞｼｯｸE" panose="020B0900000000000000" pitchFamily="50" charset="-128"/>
              </a:rPr>
              <a:t>をメインに検討を進める</a:t>
            </a:r>
          </a:p>
        </p:txBody>
      </p:sp>
      <p:sp>
        <p:nvSpPr>
          <p:cNvPr id="11" name="タイトル 1"/>
          <p:cNvSpPr>
            <a:spLocks noGrp="1"/>
          </p:cNvSpPr>
          <p:nvPr>
            <p:ph type="title"/>
          </p:nvPr>
        </p:nvSpPr>
        <p:spPr>
          <a:xfrm>
            <a:off x="562155" y="153191"/>
            <a:ext cx="10515600" cy="568325"/>
          </a:xfrm>
        </p:spPr>
        <p:txBody>
          <a:bodyPr>
            <a:normAutofit/>
          </a:bodyPr>
          <a:lstStyle/>
          <a:p>
            <a:r>
              <a:rPr lang="ja-JP" altLang="en-US" sz="2400" dirty="0">
                <a:latin typeface="HGPｺﾞｼｯｸE" panose="020B0900000000000000" pitchFamily="50" charset="-128"/>
                <a:ea typeface="HGPｺﾞｼｯｸE" panose="020B0900000000000000" pitchFamily="50" charset="-128"/>
              </a:rPr>
              <a:t>２．建設業の現場作業員の</a:t>
            </a:r>
            <a:r>
              <a:rPr lang="ja-JP" altLang="en-US" sz="2400" dirty="0" smtClean="0">
                <a:latin typeface="HGPｺﾞｼｯｸE" panose="020B0900000000000000" pitchFamily="50" charset="-128"/>
                <a:ea typeface="HGPｺﾞｼｯｸE" panose="020B0900000000000000" pitchFamily="50" charset="-128"/>
              </a:rPr>
              <a:t>負担軽減の検討</a:t>
            </a:r>
            <a:endParaRPr kumimoji="1" lang="ja-JP" altLang="en-US" sz="2400" dirty="0">
              <a:latin typeface="HGPｺﾞｼｯｸE" panose="020B0900000000000000" pitchFamily="50" charset="-128"/>
              <a:ea typeface="HGPｺﾞｼｯｸE" panose="020B0900000000000000" pitchFamily="50" charset="-128"/>
            </a:endParaRPr>
          </a:p>
        </p:txBody>
      </p:sp>
      <p:sp>
        <p:nvSpPr>
          <p:cNvPr id="3" name="スライド番号プレースホルダー 2"/>
          <p:cNvSpPr>
            <a:spLocks noGrp="1"/>
          </p:cNvSpPr>
          <p:nvPr>
            <p:ph type="sldNum" sz="quarter" idx="12"/>
          </p:nvPr>
        </p:nvSpPr>
        <p:spPr/>
        <p:txBody>
          <a:bodyPr/>
          <a:lstStyle/>
          <a:p>
            <a:fld id="{E546A27F-5BA7-425D-BEAE-9A08454FA985}" type="slidenum">
              <a:rPr kumimoji="1" lang="ja-JP" altLang="en-US" smtClean="0"/>
              <a:t>14</a:t>
            </a:fld>
            <a:endParaRPr kumimoji="1" lang="ja-JP" altLang="en-US"/>
          </a:p>
        </p:txBody>
      </p:sp>
    </p:spTree>
    <p:extLst>
      <p:ext uri="{BB962C8B-B14F-4D97-AF65-F5344CB8AC3E}">
        <p14:creationId xmlns:p14="http://schemas.microsoft.com/office/powerpoint/2010/main" val="1135287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1000664" y="1025396"/>
            <a:ext cx="10646435" cy="3832602"/>
          </a:xfrm>
        </p:spPr>
        <p:txBody>
          <a:bodyPr>
            <a:normAutofit fontScale="92500" lnSpcReduction="10000"/>
          </a:bodyPr>
          <a:lstStyle/>
          <a:p>
            <a:pPr marL="0" indent="0">
              <a:buNone/>
            </a:pPr>
            <a:r>
              <a:rPr kumimoji="1" lang="ja-JP" altLang="en-US" sz="2000" dirty="0" smtClean="0">
                <a:latin typeface="HGPｺﾞｼｯｸE" panose="020B0900000000000000" pitchFamily="50" charset="-128"/>
                <a:ea typeface="HGPｺﾞｼｯｸE" panose="020B0900000000000000" pitchFamily="50" charset="-128"/>
              </a:rPr>
              <a:t>③　</a:t>
            </a:r>
            <a:r>
              <a:rPr kumimoji="1" lang="ja-JP" altLang="en-US" sz="2200" b="1" dirty="0" smtClean="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腰に負担のかかる</a:t>
            </a:r>
            <a:r>
              <a:rPr kumimoji="1" lang="ja-JP" altLang="en-US" sz="2200" b="1" u="sng" dirty="0" smtClean="0">
                <a:solidFill>
                  <a:srgbClr val="FF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重量物持ち上げの正しい方法</a:t>
            </a:r>
            <a:r>
              <a:rPr kumimoji="1" lang="ja-JP" altLang="en-US" sz="2200" b="1" dirty="0" smtClean="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を理解し、負担軽減方法を考える</a:t>
            </a:r>
            <a:endParaRPr lang="en-US" altLang="ja-JP" sz="2200" b="1" dirty="0" smtClean="0">
              <a:solidFill>
                <a:srgbClr val="00206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pPr marL="457200" indent="-7938">
              <a:buFont typeface="+mj-ea"/>
              <a:buAutoNum type="circleNumDbPlain"/>
            </a:pPr>
            <a:r>
              <a:rPr lang="ja-JP" altLang="en-US" sz="1600" dirty="0" smtClean="0">
                <a:solidFill>
                  <a:srgbClr val="002060"/>
                </a:solidFill>
                <a:latin typeface="HGPｺﾞｼｯｸE" panose="020B0900000000000000" pitchFamily="50" charset="-128"/>
                <a:ea typeface="HGPｺﾞｼｯｸE" panose="020B0900000000000000" pitchFamily="50" charset="-128"/>
              </a:rPr>
              <a:t>物</a:t>
            </a:r>
            <a:r>
              <a:rPr lang="ja-JP" altLang="en-US" sz="1600" dirty="0">
                <a:solidFill>
                  <a:srgbClr val="002060"/>
                </a:solidFill>
                <a:latin typeface="HGPｺﾞｼｯｸE" panose="020B0900000000000000" pitchFamily="50" charset="-128"/>
                <a:ea typeface="HGPｺﾞｼｯｸE" panose="020B0900000000000000" pitchFamily="50" charset="-128"/>
              </a:rPr>
              <a:t>を持ち上げる</a:t>
            </a:r>
            <a:r>
              <a:rPr lang="ja-JP" altLang="en-US" sz="1600" dirty="0" smtClean="0">
                <a:solidFill>
                  <a:srgbClr val="002060"/>
                </a:solidFill>
                <a:latin typeface="HGPｺﾞｼｯｸE" panose="020B0900000000000000" pitchFamily="50" charset="-128"/>
                <a:ea typeface="HGPｺﾞｼｯｸE" panose="020B0900000000000000" pitchFamily="50" charset="-128"/>
              </a:rPr>
              <a:t>場合、関節を滑らかで連続的に動かし、</a:t>
            </a:r>
            <a:r>
              <a:rPr lang="ja-JP" altLang="en-US" sz="1600" dirty="0" smtClean="0">
                <a:solidFill>
                  <a:srgbClr val="FF0000"/>
                </a:solidFill>
                <a:latin typeface="HGPｺﾞｼｯｸE" panose="020B0900000000000000" pitchFamily="50" charset="-128"/>
                <a:ea typeface="HGPｺﾞｼｯｸE" panose="020B0900000000000000" pitchFamily="50" charset="-128"/>
              </a:rPr>
              <a:t>約１０㎏以上の重さなら、そのまま持ち上げない</a:t>
            </a:r>
            <a:r>
              <a:rPr lang="ja-JP" altLang="en-US" sz="1600" dirty="0" smtClean="0">
                <a:solidFill>
                  <a:srgbClr val="002060"/>
                </a:solidFill>
                <a:latin typeface="HGPｺﾞｼｯｸE" panose="020B0900000000000000" pitchFamily="50" charset="-128"/>
                <a:ea typeface="HGPｺﾞｼｯｸE" panose="020B0900000000000000" pitchFamily="50" charset="-128"/>
              </a:rPr>
              <a:t>こと</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457200" indent="-7938">
              <a:buFont typeface="+mj-ea"/>
              <a:buAutoNum type="circleNumDbPlain"/>
            </a:pPr>
            <a:r>
              <a:rPr kumimoji="1" lang="ja-JP" altLang="en-US" sz="1600" dirty="0">
                <a:solidFill>
                  <a:srgbClr val="002060"/>
                </a:solidFill>
                <a:latin typeface="HGPｺﾞｼｯｸE" panose="020B0900000000000000" pitchFamily="50" charset="-128"/>
                <a:ea typeface="HGPｺﾞｼｯｸE" panose="020B0900000000000000" pitchFamily="50" charset="-128"/>
              </a:rPr>
              <a:t>物を持ち上げる前</a:t>
            </a:r>
            <a:r>
              <a:rPr kumimoji="1" lang="ja-JP" altLang="en-US" sz="1600" dirty="0" smtClean="0">
                <a:solidFill>
                  <a:srgbClr val="002060"/>
                </a:solidFill>
                <a:latin typeface="HGPｺﾞｼｯｸE" panose="020B0900000000000000" pitchFamily="50" charset="-128"/>
                <a:ea typeface="HGPｺﾞｼｯｸE" panose="020B0900000000000000" pitchFamily="50" charset="-128"/>
              </a:rPr>
              <a:t>に、</a:t>
            </a:r>
            <a:r>
              <a:rPr kumimoji="1" lang="ja-JP" altLang="en-US" sz="1600" dirty="0" smtClean="0">
                <a:solidFill>
                  <a:srgbClr val="FF0000"/>
                </a:solidFill>
                <a:latin typeface="HGPｺﾞｼｯｸE" panose="020B0900000000000000" pitchFamily="50" charset="-128"/>
                <a:ea typeface="HGPｺﾞｼｯｸE" panose="020B0900000000000000" pitchFamily="50" charset="-128"/>
              </a:rPr>
              <a:t>しっかりした足位置</a:t>
            </a:r>
            <a:r>
              <a:rPr kumimoji="1" lang="ja-JP" altLang="en-US" sz="1600" dirty="0" smtClean="0">
                <a:solidFill>
                  <a:srgbClr val="002060"/>
                </a:solidFill>
                <a:latin typeface="HGPｺﾞｼｯｸE" panose="020B0900000000000000" pitchFamily="50" charset="-128"/>
                <a:ea typeface="HGPｺﾞｼｯｸE" panose="020B0900000000000000" pitchFamily="50" charset="-128"/>
              </a:rPr>
              <a:t>であることを確認すること</a:t>
            </a:r>
            <a:endParaRPr kumimoji="1"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630238" indent="-180975">
              <a:buFont typeface="+mj-ea"/>
              <a:buAutoNum type="circleNumDbPlain"/>
            </a:pPr>
            <a:r>
              <a:rPr lang="ja-JP" altLang="en-US" sz="1600" dirty="0">
                <a:solidFill>
                  <a:srgbClr val="002060"/>
                </a:solidFill>
                <a:latin typeface="HGPｺﾞｼｯｸE" panose="020B0900000000000000" pitchFamily="50" charset="-128"/>
                <a:ea typeface="HGPｺﾞｼｯｸE" panose="020B0900000000000000" pitchFamily="50" charset="-128"/>
              </a:rPr>
              <a:t>腰位置より低い</a:t>
            </a:r>
            <a:r>
              <a:rPr lang="ja-JP" altLang="en-US" sz="1600" dirty="0" smtClean="0">
                <a:solidFill>
                  <a:srgbClr val="002060"/>
                </a:solidFill>
                <a:latin typeface="HGPｺﾞｼｯｸE" panose="020B0900000000000000" pitchFamily="50" charset="-128"/>
                <a:ea typeface="HGPｺﾞｼｯｸE" panose="020B0900000000000000" pitchFamily="50" charset="-128"/>
              </a:rPr>
              <a:t>ところにある物を持つ場合、</a:t>
            </a:r>
            <a:r>
              <a:rPr lang="ja-JP" altLang="en-US" sz="1600" dirty="0" smtClean="0">
                <a:solidFill>
                  <a:srgbClr val="FF0000"/>
                </a:solidFill>
                <a:latin typeface="HGPｺﾞｼｯｸE" panose="020B0900000000000000" pitchFamily="50" charset="-128"/>
                <a:ea typeface="HGPｺﾞｼｯｸE" panose="020B0900000000000000" pitchFamily="50" charset="-128"/>
              </a:rPr>
              <a:t>背中をまっすぐにし、膝と腰部を曲げて持ち上げる</a:t>
            </a:r>
            <a:r>
              <a:rPr lang="ja-JP" altLang="en-US" sz="1600" dirty="0" smtClean="0">
                <a:solidFill>
                  <a:srgbClr val="002060"/>
                </a:solidFill>
                <a:latin typeface="HGPｺﾞｼｯｸE" panose="020B0900000000000000" pitchFamily="50" charset="-128"/>
                <a:ea typeface="HGPｺﾞｼｯｸE" panose="020B0900000000000000" pitchFamily="50" charset="-128"/>
              </a:rPr>
              <a:t>こと。膝を伸ばしたままで前方に上体を曲げて持ち上げないこと</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630238" indent="-180975">
              <a:buFont typeface="+mj-ea"/>
              <a:buAutoNum type="circleNumDbPlain"/>
            </a:pPr>
            <a:r>
              <a:rPr kumimoji="1" lang="ja-JP" altLang="en-US" sz="1600" dirty="0">
                <a:solidFill>
                  <a:srgbClr val="002060"/>
                </a:solidFill>
                <a:latin typeface="HGPｺﾞｼｯｸE" panose="020B0900000000000000" pitchFamily="50" charset="-128"/>
                <a:ea typeface="HGPｺﾞｼｯｸE" panose="020B0900000000000000" pitchFamily="50" charset="-128"/>
              </a:rPr>
              <a:t>物を</a:t>
            </a:r>
            <a:r>
              <a:rPr kumimoji="1" lang="ja-JP" altLang="en-US" sz="1600" dirty="0" smtClean="0">
                <a:solidFill>
                  <a:srgbClr val="002060"/>
                </a:solidFill>
                <a:latin typeface="HGPｺﾞｼｯｸE" panose="020B0900000000000000" pitchFamily="50" charset="-128"/>
                <a:ea typeface="HGPｺﾞｼｯｸE" panose="020B0900000000000000" pitchFamily="50" charset="-128"/>
              </a:rPr>
              <a:t>持ったり拾い上げたりする場合は、</a:t>
            </a:r>
            <a:r>
              <a:rPr kumimoji="1" lang="ja-JP" altLang="en-US" sz="1600" dirty="0" smtClean="0">
                <a:solidFill>
                  <a:srgbClr val="FF0000"/>
                </a:solidFill>
                <a:latin typeface="HGPｺﾞｼｯｸE" panose="020B0900000000000000" pitchFamily="50" charset="-128"/>
                <a:ea typeface="HGPｺﾞｼｯｸE" panose="020B0900000000000000" pitchFamily="50" charset="-128"/>
              </a:rPr>
              <a:t>そのものに近づき</a:t>
            </a:r>
            <a:r>
              <a:rPr kumimoji="1" lang="ja-JP" altLang="en-US" sz="1600" dirty="0" smtClean="0">
                <a:solidFill>
                  <a:srgbClr val="002060"/>
                </a:solidFill>
                <a:latin typeface="HGPｺﾞｼｯｸE" panose="020B0900000000000000" pitchFamily="50" charset="-128"/>
                <a:ea typeface="HGPｺﾞｼｯｸE" panose="020B0900000000000000" pitchFamily="50" charset="-128"/>
              </a:rPr>
              <a:t>足を広げ、地面でしっかりと足を支えてから持ち上げること</a:t>
            </a:r>
            <a:endParaRPr kumimoji="1"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630238" indent="-180975">
              <a:buFont typeface="+mj-ea"/>
              <a:buAutoNum type="circleNumDbPlain"/>
            </a:pPr>
            <a:r>
              <a:rPr lang="ja-JP" altLang="en-US" sz="1600" dirty="0">
                <a:solidFill>
                  <a:srgbClr val="FF0000"/>
                </a:solidFill>
                <a:latin typeface="HGPｺﾞｼｯｸE" panose="020B0900000000000000" pitchFamily="50" charset="-128"/>
                <a:ea typeface="HGPｺﾞｼｯｸE" panose="020B0900000000000000" pitchFamily="50" charset="-128"/>
              </a:rPr>
              <a:t>腹筋を</a:t>
            </a:r>
            <a:r>
              <a:rPr lang="ja-JP" altLang="en-US" sz="1600" dirty="0" smtClean="0">
                <a:solidFill>
                  <a:srgbClr val="FF0000"/>
                </a:solidFill>
                <a:latin typeface="HGPｺﾞｼｯｸE" panose="020B0900000000000000" pitchFamily="50" charset="-128"/>
                <a:ea typeface="HGPｺﾞｼｯｸE" panose="020B0900000000000000" pitchFamily="50" charset="-128"/>
              </a:rPr>
              <a:t>締め、足の大きな筋肉</a:t>
            </a:r>
            <a:r>
              <a:rPr lang="ja-JP" altLang="en-US" sz="1600" dirty="0" smtClean="0">
                <a:solidFill>
                  <a:srgbClr val="002060"/>
                </a:solidFill>
                <a:latin typeface="HGPｺﾞｼｯｸE" panose="020B0900000000000000" pitchFamily="50" charset="-128"/>
                <a:ea typeface="HGPｺﾞｼｯｸE" panose="020B0900000000000000" pitchFamily="50" charset="-128"/>
              </a:rPr>
              <a:t>を使ってモノを持ち上げること</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630238" indent="-180975">
              <a:buFont typeface="+mj-ea"/>
              <a:buAutoNum type="circleNumDbPlain"/>
            </a:pPr>
            <a:r>
              <a:rPr kumimoji="1" lang="ja-JP" altLang="en-US" sz="1600" dirty="0">
                <a:solidFill>
                  <a:srgbClr val="002060"/>
                </a:solidFill>
                <a:latin typeface="HGPｺﾞｼｯｸE" panose="020B0900000000000000" pitchFamily="50" charset="-128"/>
                <a:ea typeface="HGPｺﾞｼｯｸE" panose="020B0900000000000000" pitchFamily="50" charset="-128"/>
              </a:rPr>
              <a:t>持ち上げるため</a:t>
            </a:r>
            <a:r>
              <a:rPr kumimoji="1" lang="ja-JP" altLang="en-US" sz="1600" dirty="0" smtClean="0">
                <a:solidFill>
                  <a:srgbClr val="002060"/>
                </a:solidFill>
                <a:latin typeface="HGPｺﾞｼｯｸE" panose="020B0900000000000000" pitchFamily="50" charset="-128"/>
                <a:ea typeface="HGPｺﾞｼｯｸE" panose="020B0900000000000000" pitchFamily="50" charset="-128"/>
              </a:rPr>
              <a:t>に</a:t>
            </a:r>
            <a:r>
              <a:rPr kumimoji="1" lang="ja-JP" altLang="en-US" sz="1600" dirty="0" smtClean="0">
                <a:solidFill>
                  <a:srgbClr val="FF0000"/>
                </a:solidFill>
                <a:latin typeface="HGPｺﾞｼｯｸE" panose="020B0900000000000000" pitchFamily="50" charset="-128"/>
                <a:ea typeface="HGPｺﾞｼｯｸE" panose="020B0900000000000000" pitchFamily="50" charset="-128"/>
              </a:rPr>
              <a:t>身体を急に引き上げない</a:t>
            </a:r>
            <a:r>
              <a:rPr kumimoji="1" lang="ja-JP" altLang="en-US" sz="1600" dirty="0" smtClean="0">
                <a:solidFill>
                  <a:srgbClr val="002060"/>
                </a:solidFill>
                <a:latin typeface="HGPｺﾞｼｯｸE" panose="020B0900000000000000" pitchFamily="50" charset="-128"/>
                <a:ea typeface="HGPｺﾞｼｯｸE" panose="020B0900000000000000" pitchFamily="50" charset="-128"/>
              </a:rPr>
              <a:t>こと</a:t>
            </a:r>
            <a:endParaRPr kumimoji="1"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630238" indent="-180975">
              <a:buFont typeface="+mj-ea"/>
              <a:buAutoNum type="circleNumDbPlain"/>
            </a:pPr>
            <a:r>
              <a:rPr lang="ja-JP" altLang="en-US" sz="1600" dirty="0">
                <a:solidFill>
                  <a:srgbClr val="FF0000"/>
                </a:solidFill>
                <a:latin typeface="HGPｺﾞｼｯｸE" panose="020B0900000000000000" pitchFamily="50" charset="-128"/>
                <a:ea typeface="HGPｺﾞｼｯｸE" panose="020B0900000000000000" pitchFamily="50" charset="-128"/>
              </a:rPr>
              <a:t>体はねじらず</a:t>
            </a:r>
            <a:r>
              <a:rPr lang="ja-JP" altLang="en-US" sz="1600" dirty="0" smtClean="0">
                <a:solidFill>
                  <a:srgbClr val="FF0000"/>
                </a:solidFill>
                <a:latin typeface="HGPｺﾞｼｯｸE" panose="020B0900000000000000" pitchFamily="50" charset="-128"/>
                <a:ea typeface="HGPｺﾞｼｯｸE" panose="020B0900000000000000" pitchFamily="50" charset="-128"/>
              </a:rPr>
              <a:t>に立ち上がる</a:t>
            </a:r>
            <a:r>
              <a:rPr lang="ja-JP" altLang="en-US" sz="1600" dirty="0" smtClean="0">
                <a:solidFill>
                  <a:srgbClr val="002060"/>
                </a:solidFill>
                <a:latin typeface="HGPｺﾞｼｯｸE" panose="020B0900000000000000" pitchFamily="50" charset="-128"/>
                <a:ea typeface="HGPｺﾞｼｯｸE" panose="020B0900000000000000" pitchFamily="50" charset="-128"/>
              </a:rPr>
              <a:t>こと。ものを持ち上げる際、両足は常に前方へ向けておくこと</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630238" indent="-180975">
              <a:buFont typeface="+mj-ea"/>
              <a:buAutoNum type="circleNumDbPlain"/>
            </a:pPr>
            <a:r>
              <a:rPr kumimoji="1" lang="ja-JP" altLang="en-US" sz="1600" dirty="0">
                <a:solidFill>
                  <a:srgbClr val="002060"/>
                </a:solidFill>
                <a:latin typeface="HGPｺﾞｼｯｸE" panose="020B0900000000000000" pitchFamily="50" charset="-128"/>
                <a:ea typeface="HGPｺﾞｼｯｸE" panose="020B0900000000000000" pitchFamily="50" charset="-128"/>
              </a:rPr>
              <a:t>台の上</a:t>
            </a:r>
            <a:r>
              <a:rPr kumimoji="1" lang="ja-JP" altLang="en-US" sz="1600" dirty="0" smtClean="0">
                <a:solidFill>
                  <a:srgbClr val="002060"/>
                </a:solidFill>
                <a:latin typeface="HGPｺﾞｼｯｸE" panose="020B0900000000000000" pitchFamily="50" charset="-128"/>
                <a:ea typeface="HGPｺﾞｼｯｸE" panose="020B0900000000000000" pitchFamily="50" charset="-128"/>
              </a:rPr>
              <a:t>の重い物を持ち上げる場合、まずそれを端に滑らせ、</a:t>
            </a:r>
            <a:r>
              <a:rPr kumimoji="1" lang="ja-JP" altLang="en-US" sz="1600" dirty="0" smtClean="0">
                <a:solidFill>
                  <a:srgbClr val="FF0000"/>
                </a:solidFill>
                <a:latin typeface="HGPｺﾞｼｯｸE" panose="020B0900000000000000" pitchFamily="50" charset="-128"/>
                <a:ea typeface="HGPｺﾞｼｯｸE" panose="020B0900000000000000" pitchFamily="50" charset="-128"/>
              </a:rPr>
              <a:t>身体に近づけてから</a:t>
            </a:r>
            <a:r>
              <a:rPr kumimoji="1" lang="ja-JP" altLang="en-US" sz="1600" dirty="0" smtClean="0">
                <a:solidFill>
                  <a:srgbClr val="002060"/>
                </a:solidFill>
                <a:latin typeface="HGPｺﾞｼｯｸE" panose="020B0900000000000000" pitchFamily="50" charset="-128"/>
                <a:ea typeface="HGPｺﾞｼｯｸE" panose="020B0900000000000000" pitchFamily="50" charset="-128"/>
              </a:rPr>
              <a:t>持ち上げ、立ち上がること</a:t>
            </a:r>
            <a:endParaRPr kumimoji="1"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630238" indent="-180975">
              <a:buFont typeface="+mj-ea"/>
              <a:buAutoNum type="circleNumDbPlain"/>
            </a:pPr>
            <a:r>
              <a:rPr lang="ja-JP" altLang="en-US" sz="1600" dirty="0">
                <a:solidFill>
                  <a:srgbClr val="FF0000"/>
                </a:solidFill>
                <a:latin typeface="HGPｺﾞｼｯｸE" panose="020B0900000000000000" pitchFamily="50" charset="-128"/>
                <a:ea typeface="HGPｺﾞｼｯｸE" panose="020B0900000000000000" pitchFamily="50" charset="-128"/>
              </a:rPr>
              <a:t>腰が絶え得るレベル以上</a:t>
            </a:r>
            <a:r>
              <a:rPr lang="ja-JP" altLang="en-US" sz="1600" dirty="0" smtClean="0">
                <a:solidFill>
                  <a:srgbClr val="FF0000"/>
                </a:solidFill>
                <a:latin typeface="HGPｺﾞｼｯｸE" panose="020B0900000000000000" pitchFamily="50" charset="-128"/>
                <a:ea typeface="HGPｺﾞｼｯｸE" panose="020B0900000000000000" pitchFamily="50" charset="-128"/>
              </a:rPr>
              <a:t>に重い物の持ち上げは避ける</a:t>
            </a:r>
            <a:r>
              <a:rPr lang="ja-JP" altLang="en-US" sz="1600" dirty="0" smtClean="0">
                <a:solidFill>
                  <a:srgbClr val="002060"/>
                </a:solidFill>
                <a:latin typeface="HGPｺﾞｼｯｸE" panose="020B0900000000000000" pitchFamily="50" charset="-128"/>
                <a:ea typeface="HGPｺﾞｼｯｸE" panose="020B0900000000000000" pitchFamily="50" charset="-128"/>
              </a:rPr>
              <a:t>こと</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630238" indent="-180975">
              <a:buFont typeface="+mj-ea"/>
              <a:buAutoNum type="circleNumDbPlain"/>
            </a:pPr>
            <a:r>
              <a:rPr kumimoji="1" lang="ja-JP" altLang="en-US" sz="1600" dirty="0">
                <a:solidFill>
                  <a:srgbClr val="002060"/>
                </a:solidFill>
                <a:latin typeface="HGPｺﾞｼｯｸE" panose="020B0900000000000000" pitchFamily="50" charset="-128"/>
                <a:ea typeface="HGPｺﾞｼｯｸE" panose="020B0900000000000000" pitchFamily="50" charset="-128"/>
              </a:rPr>
              <a:t>重い物</a:t>
            </a:r>
            <a:r>
              <a:rPr kumimoji="1" lang="ja-JP" altLang="en-US" sz="1600" dirty="0" smtClean="0">
                <a:solidFill>
                  <a:srgbClr val="002060"/>
                </a:solidFill>
                <a:latin typeface="HGPｺﾞｼｯｸE" panose="020B0900000000000000" pitchFamily="50" charset="-128"/>
                <a:ea typeface="HGPｺﾞｼｯｸE" panose="020B0900000000000000" pitchFamily="50" charset="-128"/>
              </a:rPr>
              <a:t>を下す場合、持ち上げるときと同様に足位置を定め、</a:t>
            </a:r>
            <a:r>
              <a:rPr kumimoji="1" lang="ja-JP" altLang="en-US" sz="1600" dirty="0" smtClean="0">
                <a:solidFill>
                  <a:srgbClr val="FF0000"/>
                </a:solidFill>
                <a:latin typeface="HGPｺﾞｼｯｸE" panose="020B0900000000000000" pitchFamily="50" charset="-128"/>
                <a:ea typeface="HGPｺﾞｼｯｸE" panose="020B0900000000000000" pitchFamily="50" charset="-128"/>
              </a:rPr>
              <a:t>腹筋を締め、腰部と膝部を曲げる</a:t>
            </a:r>
            <a:r>
              <a:rPr kumimoji="1" lang="ja-JP" altLang="en-US" sz="1600" dirty="0" smtClean="0">
                <a:solidFill>
                  <a:srgbClr val="002060"/>
                </a:solidFill>
                <a:latin typeface="HGPｺﾞｼｯｸE" panose="020B0900000000000000" pitchFamily="50" charset="-128"/>
                <a:ea typeface="HGPｺﾞｼｯｸE" panose="020B0900000000000000" pitchFamily="50" charset="-128"/>
              </a:rPr>
              <a:t>こと</a:t>
            </a:r>
            <a:endParaRPr kumimoji="1"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457200" indent="-7938">
              <a:buFont typeface="+mj-ea"/>
              <a:buAutoNum type="circleNumDbPlain"/>
            </a:pPr>
            <a:endParaRPr kumimoji="1" lang="en-US" altLang="ja-JP" sz="1600" dirty="0" smtClean="0">
              <a:latin typeface="HGPｺﾞｼｯｸE" panose="020B0900000000000000" pitchFamily="50" charset="-128"/>
              <a:ea typeface="HGPｺﾞｼｯｸE" panose="020B0900000000000000" pitchFamily="50" charset="-128"/>
            </a:endParaRPr>
          </a:p>
        </p:txBody>
      </p:sp>
      <p:sp>
        <p:nvSpPr>
          <p:cNvPr id="5" name="タイトル 1"/>
          <p:cNvSpPr>
            <a:spLocks noGrp="1"/>
          </p:cNvSpPr>
          <p:nvPr>
            <p:ph type="title"/>
          </p:nvPr>
        </p:nvSpPr>
        <p:spPr>
          <a:xfrm>
            <a:off x="838200" y="365125"/>
            <a:ext cx="10515600" cy="568325"/>
          </a:xfrm>
        </p:spPr>
        <p:txBody>
          <a:bodyPr>
            <a:normAutofit/>
          </a:bodyPr>
          <a:lstStyle/>
          <a:p>
            <a:r>
              <a:rPr lang="ja-JP" altLang="en-US" sz="2400" dirty="0">
                <a:latin typeface="HGPｺﾞｼｯｸE" panose="020B0900000000000000" pitchFamily="50" charset="-128"/>
                <a:ea typeface="HGPｺﾞｼｯｸE" panose="020B0900000000000000" pitchFamily="50" charset="-128"/>
              </a:rPr>
              <a:t>２．建設業の現場作業員の</a:t>
            </a:r>
            <a:r>
              <a:rPr lang="ja-JP" altLang="en-US" sz="2400" dirty="0" smtClean="0">
                <a:latin typeface="HGPｺﾞｼｯｸE" panose="020B0900000000000000" pitchFamily="50" charset="-128"/>
                <a:ea typeface="HGPｺﾞｼｯｸE" panose="020B0900000000000000" pitchFamily="50" charset="-128"/>
              </a:rPr>
              <a:t>負担軽減の検討</a:t>
            </a:r>
            <a:endParaRPr kumimoji="1" lang="ja-JP" altLang="en-US" sz="2400" dirty="0">
              <a:latin typeface="HGPｺﾞｼｯｸE" panose="020B0900000000000000" pitchFamily="50" charset="-128"/>
              <a:ea typeface="HGPｺﾞｼｯｸE" panose="020B0900000000000000"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3974" y="5087332"/>
            <a:ext cx="1971113" cy="1420352"/>
          </a:xfrm>
          <a:prstGeom prst="rect">
            <a:avLst/>
          </a:prstGeom>
        </p:spPr>
      </p:pic>
      <p:grpSp>
        <p:nvGrpSpPr>
          <p:cNvPr id="6" name="グループ化 5"/>
          <p:cNvGrpSpPr/>
          <p:nvPr/>
        </p:nvGrpSpPr>
        <p:grpSpPr>
          <a:xfrm>
            <a:off x="3937627" y="4734962"/>
            <a:ext cx="7840931" cy="1874251"/>
            <a:chOff x="3937627" y="4734962"/>
            <a:chExt cx="7840931" cy="1874251"/>
          </a:xfrm>
        </p:grpSpPr>
        <p:grpSp>
          <p:nvGrpSpPr>
            <p:cNvPr id="158" name="グループ化 157"/>
            <p:cNvGrpSpPr/>
            <p:nvPr/>
          </p:nvGrpSpPr>
          <p:grpSpPr>
            <a:xfrm>
              <a:off x="7511810" y="5314668"/>
              <a:ext cx="3234906" cy="821412"/>
              <a:chOff x="6159260" y="5469147"/>
              <a:chExt cx="3234906" cy="821412"/>
            </a:xfrm>
          </p:grpSpPr>
          <p:grpSp>
            <p:nvGrpSpPr>
              <p:cNvPr id="131" name="グループ化 130"/>
              <p:cNvGrpSpPr/>
              <p:nvPr/>
            </p:nvGrpSpPr>
            <p:grpSpPr>
              <a:xfrm>
                <a:off x="7272921" y="5469147"/>
                <a:ext cx="525358" cy="821412"/>
                <a:chOff x="0" y="0"/>
                <a:chExt cx="1338263" cy="2867024"/>
              </a:xfrm>
            </p:grpSpPr>
            <p:sp>
              <p:nvSpPr>
                <p:cNvPr id="132" name="楕円 131"/>
                <p:cNvSpPr/>
                <p:nvPr/>
              </p:nvSpPr>
              <p:spPr>
                <a:xfrm>
                  <a:off x="652463" y="2686049"/>
                  <a:ext cx="400050" cy="180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3" name="楕円 132"/>
                <p:cNvSpPr/>
                <p:nvPr/>
              </p:nvSpPr>
              <p:spPr>
                <a:xfrm>
                  <a:off x="652464" y="0"/>
                  <a:ext cx="533400"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4" name="楕円 133"/>
                <p:cNvSpPr/>
                <p:nvPr/>
              </p:nvSpPr>
              <p:spPr>
                <a:xfrm>
                  <a:off x="776289" y="1704974"/>
                  <a:ext cx="561974"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5" name="楕円 134"/>
                <p:cNvSpPr/>
                <p:nvPr/>
              </p:nvSpPr>
              <p:spPr>
                <a:xfrm rot="21162425">
                  <a:off x="621825" y="596279"/>
                  <a:ext cx="695325" cy="1238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6" name="楕円 135"/>
                <p:cNvSpPr/>
                <p:nvPr/>
              </p:nvSpPr>
              <p:spPr>
                <a:xfrm rot="21162425">
                  <a:off x="860734" y="555889"/>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7" name="楕円 136"/>
                <p:cNvSpPr/>
                <p:nvPr/>
              </p:nvSpPr>
              <p:spPr>
                <a:xfrm rot="1830768">
                  <a:off x="429667" y="734600"/>
                  <a:ext cx="238125" cy="809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8" name="楕円 137"/>
                <p:cNvSpPr/>
                <p:nvPr/>
              </p:nvSpPr>
              <p:spPr>
                <a:xfrm rot="18030768">
                  <a:off x="656229" y="76435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139" name="グループ化 138"/>
                <p:cNvGrpSpPr/>
                <p:nvPr/>
              </p:nvGrpSpPr>
              <p:grpSpPr>
                <a:xfrm rot="8975319">
                  <a:off x="156189" y="735470"/>
                  <a:ext cx="467188" cy="696923"/>
                  <a:chOff x="156190" y="735470"/>
                  <a:chExt cx="467188" cy="696923"/>
                </a:xfrm>
              </p:grpSpPr>
              <p:sp>
                <p:nvSpPr>
                  <p:cNvPr id="149" name="楕円 148"/>
                  <p:cNvSpPr/>
                  <p:nvPr/>
                </p:nvSpPr>
                <p:spPr>
                  <a:xfrm rot="1830768">
                    <a:off x="305671" y="770048"/>
                    <a:ext cx="238125" cy="542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50" name="楕円 149"/>
                  <p:cNvSpPr/>
                  <p:nvPr/>
                </p:nvSpPr>
                <p:spPr>
                  <a:xfrm rot="1553239">
                    <a:off x="156190" y="1270468"/>
                    <a:ext cx="2381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51" name="楕円 150"/>
                  <p:cNvSpPr/>
                  <p:nvPr/>
                </p:nvSpPr>
                <p:spPr>
                  <a:xfrm rot="18030768">
                    <a:off x="480503" y="735470"/>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52" name="楕円 151"/>
                  <p:cNvSpPr/>
                  <p:nvPr/>
                </p:nvSpPr>
                <p:spPr>
                  <a:xfrm rot="18030768">
                    <a:off x="230927" y="119646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40" name="楕円 139"/>
                <p:cNvSpPr/>
                <p:nvPr/>
              </p:nvSpPr>
              <p:spPr>
                <a:xfrm>
                  <a:off x="976313" y="1685924"/>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141" name="グループ化 140"/>
                <p:cNvGrpSpPr/>
                <p:nvPr/>
              </p:nvGrpSpPr>
              <p:grpSpPr>
                <a:xfrm rot="4907208">
                  <a:off x="452437" y="1657348"/>
                  <a:ext cx="333375" cy="1238250"/>
                  <a:chOff x="452437" y="1657348"/>
                  <a:chExt cx="333375" cy="1238250"/>
                </a:xfrm>
              </p:grpSpPr>
              <p:sp>
                <p:nvSpPr>
                  <p:cNvPr id="147" name="楕円 146"/>
                  <p:cNvSpPr/>
                  <p:nvPr/>
                </p:nvSpPr>
                <p:spPr>
                  <a:xfrm>
                    <a:off x="452437" y="1657348"/>
                    <a:ext cx="333375" cy="1238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48" name="楕円 147"/>
                  <p:cNvSpPr/>
                  <p:nvPr/>
                </p:nvSpPr>
                <p:spPr>
                  <a:xfrm>
                    <a:off x="566737" y="177164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142" name="グループ化 141"/>
                <p:cNvGrpSpPr/>
                <p:nvPr/>
              </p:nvGrpSpPr>
              <p:grpSpPr>
                <a:xfrm rot="17172999">
                  <a:off x="404813" y="1981201"/>
                  <a:ext cx="295275" cy="1085849"/>
                  <a:chOff x="404813" y="1981201"/>
                  <a:chExt cx="295275" cy="1085849"/>
                </a:xfrm>
              </p:grpSpPr>
              <p:sp>
                <p:nvSpPr>
                  <p:cNvPr id="144" name="楕円 143"/>
                  <p:cNvSpPr/>
                  <p:nvPr/>
                </p:nvSpPr>
                <p:spPr>
                  <a:xfrm>
                    <a:off x="404813" y="1981201"/>
                    <a:ext cx="295275" cy="1047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45" name="楕円 144"/>
                  <p:cNvSpPr/>
                  <p:nvPr/>
                </p:nvSpPr>
                <p:spPr>
                  <a:xfrm>
                    <a:off x="500063" y="199072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46" name="楕円 145"/>
                  <p:cNvSpPr/>
                  <p:nvPr/>
                </p:nvSpPr>
                <p:spPr>
                  <a:xfrm>
                    <a:off x="452438" y="292417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43" name="楕円 142"/>
                <p:cNvSpPr/>
                <p:nvPr/>
              </p:nvSpPr>
              <p:spPr>
                <a:xfrm>
                  <a:off x="919164" y="1638299"/>
                  <a:ext cx="266700"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3" name="正方形/長方形 2"/>
              <p:cNvSpPr/>
              <p:nvPr/>
            </p:nvSpPr>
            <p:spPr>
              <a:xfrm>
                <a:off x="6629400" y="5624092"/>
                <a:ext cx="1838325" cy="457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154" name="直線コネクタ 153"/>
              <p:cNvCxnSpPr/>
              <p:nvPr/>
            </p:nvCxnSpPr>
            <p:spPr>
              <a:xfrm>
                <a:off x="6159260" y="6288279"/>
                <a:ext cx="323490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二等辺三角形 155"/>
              <p:cNvSpPr/>
              <p:nvPr/>
            </p:nvSpPr>
            <p:spPr>
              <a:xfrm>
                <a:off x="6771736" y="5671942"/>
                <a:ext cx="191039" cy="607412"/>
              </a:xfrm>
              <a:prstGeom prst="triangl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57" name="二等辺三角形 156"/>
              <p:cNvSpPr/>
              <p:nvPr/>
            </p:nvSpPr>
            <p:spPr>
              <a:xfrm>
                <a:off x="8161187" y="5671942"/>
                <a:ext cx="191039" cy="607412"/>
              </a:xfrm>
              <a:prstGeom prst="triangl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grpSp>
          <p:nvGrpSpPr>
            <p:cNvPr id="235" name="グループ化 234"/>
            <p:cNvGrpSpPr/>
            <p:nvPr/>
          </p:nvGrpSpPr>
          <p:grpSpPr>
            <a:xfrm>
              <a:off x="3937627" y="5193102"/>
              <a:ext cx="3234906" cy="946336"/>
              <a:chOff x="3558603" y="5428975"/>
              <a:chExt cx="3234906" cy="946336"/>
            </a:xfrm>
          </p:grpSpPr>
          <p:sp>
            <p:nvSpPr>
              <p:cNvPr id="161" name="正方形/長方形 160"/>
              <p:cNvSpPr/>
              <p:nvPr/>
            </p:nvSpPr>
            <p:spPr>
              <a:xfrm>
                <a:off x="3975795" y="6187752"/>
                <a:ext cx="1838325" cy="457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162" name="直線コネクタ 161"/>
              <p:cNvCxnSpPr/>
              <p:nvPr/>
            </p:nvCxnSpPr>
            <p:spPr>
              <a:xfrm>
                <a:off x="3558603" y="6375311"/>
                <a:ext cx="323490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6" name="正方形/長方形 185"/>
              <p:cNvSpPr/>
              <p:nvPr/>
            </p:nvSpPr>
            <p:spPr>
              <a:xfrm>
                <a:off x="4135016" y="6241004"/>
                <a:ext cx="133018" cy="1154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7" name="正方形/長方形 186"/>
              <p:cNvSpPr/>
              <p:nvPr/>
            </p:nvSpPr>
            <p:spPr>
              <a:xfrm>
                <a:off x="5582061" y="6244328"/>
                <a:ext cx="133018" cy="1154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nvGrpSpPr>
              <p:cNvPr id="234" name="グループ化 233"/>
              <p:cNvGrpSpPr/>
              <p:nvPr/>
            </p:nvGrpSpPr>
            <p:grpSpPr>
              <a:xfrm>
                <a:off x="4827120" y="5428975"/>
                <a:ext cx="639442" cy="936902"/>
                <a:chOff x="4827120" y="5198068"/>
                <a:chExt cx="797038" cy="1167809"/>
              </a:xfrm>
            </p:grpSpPr>
            <p:sp>
              <p:nvSpPr>
                <p:cNvPr id="212" name="楕円 211"/>
                <p:cNvSpPr/>
                <p:nvPr/>
              </p:nvSpPr>
              <p:spPr>
                <a:xfrm>
                  <a:off x="5197500" y="6285826"/>
                  <a:ext cx="169378" cy="800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13" name="楕円 212"/>
                <p:cNvSpPr/>
                <p:nvPr/>
              </p:nvSpPr>
              <p:spPr>
                <a:xfrm rot="18332564">
                  <a:off x="5043459" y="5325599"/>
                  <a:ext cx="307563" cy="5242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14" name="楕円 213"/>
                <p:cNvSpPr/>
                <p:nvPr/>
              </p:nvSpPr>
              <p:spPr>
                <a:xfrm rot="19188510">
                  <a:off x="4827120" y="5198068"/>
                  <a:ext cx="235939" cy="270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15" name="楕円 214"/>
                <p:cNvSpPr/>
                <p:nvPr/>
              </p:nvSpPr>
              <p:spPr>
                <a:xfrm rot="15276491">
                  <a:off x="4991961" y="5395001"/>
                  <a:ext cx="63198" cy="60492"/>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216" name="グループ化 215"/>
                <p:cNvGrpSpPr/>
                <p:nvPr/>
              </p:nvGrpSpPr>
              <p:grpSpPr>
                <a:xfrm rot="1337552">
                  <a:off x="4845889" y="5558651"/>
                  <a:ext cx="242174" cy="632747"/>
                  <a:chOff x="1142713" y="578215"/>
                  <a:chExt cx="571986" cy="1430486"/>
                </a:xfrm>
              </p:grpSpPr>
              <p:sp>
                <p:nvSpPr>
                  <p:cNvPr id="228" name="楕円 227"/>
                  <p:cNvSpPr/>
                  <p:nvPr/>
                </p:nvSpPr>
                <p:spPr>
                  <a:xfrm rot="20676491">
                    <a:off x="1188628" y="584624"/>
                    <a:ext cx="238125" cy="809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29" name="楕円 228"/>
                  <p:cNvSpPr/>
                  <p:nvPr/>
                </p:nvSpPr>
                <p:spPr>
                  <a:xfrm rot="20676491">
                    <a:off x="1358012" y="1333261"/>
                    <a:ext cx="238125" cy="542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30" name="楕円 229"/>
                  <p:cNvSpPr/>
                  <p:nvPr/>
                </p:nvSpPr>
                <p:spPr>
                  <a:xfrm rot="20398962">
                    <a:off x="1476574" y="1846776"/>
                    <a:ext cx="2381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31" name="楕円 230"/>
                  <p:cNvSpPr/>
                  <p:nvPr/>
                </p:nvSpPr>
                <p:spPr>
                  <a:xfrm rot="15276491">
                    <a:off x="1142713" y="57821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32" name="楕円 231"/>
                  <p:cNvSpPr/>
                  <p:nvPr/>
                </p:nvSpPr>
                <p:spPr>
                  <a:xfrm rot="15276491">
                    <a:off x="1325666" y="1278679"/>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33" name="楕円 232"/>
                  <p:cNvSpPr/>
                  <p:nvPr/>
                </p:nvSpPr>
                <p:spPr>
                  <a:xfrm rot="15276491">
                    <a:off x="1483079" y="177870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217" name="グループ化 216"/>
                <p:cNvGrpSpPr/>
                <p:nvPr/>
              </p:nvGrpSpPr>
              <p:grpSpPr>
                <a:xfrm rot="16739285">
                  <a:off x="5360738" y="5616276"/>
                  <a:ext cx="248578" cy="278263"/>
                  <a:chOff x="2285999" y="-31167"/>
                  <a:chExt cx="561974" cy="657225"/>
                </a:xfrm>
              </p:grpSpPr>
              <p:sp>
                <p:nvSpPr>
                  <p:cNvPr id="226" name="楕円 225"/>
                  <p:cNvSpPr/>
                  <p:nvPr/>
                </p:nvSpPr>
                <p:spPr>
                  <a:xfrm>
                    <a:off x="2285999" y="-2592"/>
                    <a:ext cx="561974"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27" name="楕円 226"/>
                  <p:cNvSpPr/>
                  <p:nvPr/>
                </p:nvSpPr>
                <p:spPr>
                  <a:xfrm>
                    <a:off x="2514598" y="-31167"/>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218" name="グループ化 217"/>
                <p:cNvGrpSpPr/>
                <p:nvPr/>
              </p:nvGrpSpPr>
              <p:grpSpPr>
                <a:xfrm rot="4541008">
                  <a:off x="5226713" y="5645224"/>
                  <a:ext cx="141148" cy="547715"/>
                  <a:chOff x="2371723" y="92658"/>
                  <a:chExt cx="333375" cy="1238250"/>
                </a:xfrm>
              </p:grpSpPr>
              <p:sp>
                <p:nvSpPr>
                  <p:cNvPr id="224" name="楕円 223"/>
                  <p:cNvSpPr/>
                  <p:nvPr/>
                </p:nvSpPr>
                <p:spPr>
                  <a:xfrm>
                    <a:off x="2371723" y="92658"/>
                    <a:ext cx="333375" cy="1238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25" name="楕円 224"/>
                  <p:cNvSpPr/>
                  <p:nvPr/>
                </p:nvSpPr>
                <p:spPr>
                  <a:xfrm>
                    <a:off x="2486023" y="20695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219" name="グループ化 218"/>
                <p:cNvGrpSpPr/>
                <p:nvPr/>
              </p:nvGrpSpPr>
              <p:grpSpPr>
                <a:xfrm rot="18777255">
                  <a:off x="5142277" y="5904282"/>
                  <a:ext cx="130609" cy="459739"/>
                  <a:chOff x="2457448" y="959434"/>
                  <a:chExt cx="295275" cy="1085849"/>
                </a:xfrm>
              </p:grpSpPr>
              <p:sp>
                <p:nvSpPr>
                  <p:cNvPr id="221" name="楕円 220"/>
                  <p:cNvSpPr/>
                  <p:nvPr/>
                </p:nvSpPr>
                <p:spPr>
                  <a:xfrm>
                    <a:off x="2457448" y="959434"/>
                    <a:ext cx="295275" cy="1047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22" name="楕円 221"/>
                  <p:cNvSpPr/>
                  <p:nvPr/>
                </p:nvSpPr>
                <p:spPr>
                  <a:xfrm>
                    <a:off x="2552698" y="96895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23" name="楕円 222"/>
                  <p:cNvSpPr/>
                  <p:nvPr/>
                </p:nvSpPr>
                <p:spPr>
                  <a:xfrm>
                    <a:off x="2505073" y="190240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220" name="楕円 219"/>
                <p:cNvSpPr/>
                <p:nvPr/>
              </p:nvSpPr>
              <p:spPr>
                <a:xfrm>
                  <a:off x="5322272" y="5666320"/>
                  <a:ext cx="112918" cy="1179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sp>
          <p:nvSpPr>
            <p:cNvPr id="236" name="右矢印 235"/>
            <p:cNvSpPr/>
            <p:nvPr/>
          </p:nvSpPr>
          <p:spPr>
            <a:xfrm>
              <a:off x="7079909" y="5492472"/>
              <a:ext cx="283855" cy="3256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角丸四角形吹き出し 236"/>
            <p:cNvSpPr/>
            <p:nvPr/>
          </p:nvSpPr>
          <p:spPr>
            <a:xfrm>
              <a:off x="10239469" y="4734962"/>
              <a:ext cx="1539089" cy="856496"/>
            </a:xfrm>
            <a:prstGeom prst="wedgeRoundRectCallout">
              <a:avLst>
                <a:gd name="adj1" fmla="val -87304"/>
                <a:gd name="adj2" fmla="val 339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latin typeface="HGPｺﾞｼｯｸE" panose="020B0900000000000000" pitchFamily="50" charset="-128"/>
                  <a:ea typeface="HGPｺﾞｼｯｸE" panose="020B0900000000000000" pitchFamily="50" charset="-128"/>
                </a:rPr>
                <a:t>重量物を持ち上げる際に、</a:t>
              </a:r>
              <a:r>
                <a:rPr kumimoji="1" lang="ja-JP" altLang="en-US" sz="1200" dirty="0" smtClean="0">
                  <a:latin typeface="HGPｺﾞｼｯｸE" panose="020B0900000000000000" pitchFamily="50" charset="-128"/>
                  <a:ea typeface="HGPｺﾞｼｯｸE" panose="020B0900000000000000" pitchFamily="50" charset="-128"/>
                </a:rPr>
                <a:t>腰への負担が軽減する方法を考える</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238" name="テキスト ボックス 237"/>
            <p:cNvSpPr txBox="1"/>
            <p:nvPr/>
          </p:nvSpPr>
          <p:spPr>
            <a:xfrm>
              <a:off x="4850804" y="6332214"/>
              <a:ext cx="5322011" cy="276999"/>
            </a:xfrm>
            <a:prstGeom prst="rect">
              <a:avLst/>
            </a:prstGeom>
            <a:noFill/>
          </p:spPr>
          <p:txBody>
            <a:bodyPr wrap="square" rtlCol="0">
              <a:spAutoFit/>
            </a:bodyPr>
            <a:lstStyle/>
            <a:p>
              <a:r>
                <a:rPr kumimoji="1" lang="ja-JP" altLang="en-US" sz="1200" dirty="0" smtClean="0">
                  <a:solidFill>
                    <a:srgbClr val="C00000"/>
                  </a:solidFill>
                  <a:latin typeface="HGPｺﾞｼｯｸE" panose="020B0900000000000000" pitchFamily="50" charset="-128"/>
                  <a:ea typeface="HGPｺﾞｼｯｸE" panose="020B0900000000000000" pitchFamily="50" charset="-128"/>
                </a:rPr>
                <a:t>負担軽減方法の例</a:t>
              </a:r>
              <a:r>
                <a:rPr kumimoji="1" lang="ja-JP" altLang="en-US" sz="1200" dirty="0" smtClean="0">
                  <a:solidFill>
                    <a:srgbClr val="0070C0"/>
                  </a:solidFill>
                  <a:latin typeface="HGPｺﾞｼｯｸE" panose="020B0900000000000000" pitchFamily="50" charset="-128"/>
                  <a:ea typeface="HGPｺﾞｼｯｸE" panose="020B0900000000000000" pitchFamily="50" charset="-128"/>
                </a:rPr>
                <a:t>：物を置く高さを考慮し、持ち上げ時の腰への負担を軽減する</a:t>
              </a:r>
              <a:endParaRPr kumimoji="1" lang="ja-JP" altLang="en-US" sz="1200" dirty="0">
                <a:solidFill>
                  <a:srgbClr val="0070C0"/>
                </a:solidFill>
                <a:latin typeface="HGPｺﾞｼｯｸE" panose="020B0900000000000000" pitchFamily="50" charset="-128"/>
                <a:ea typeface="HGPｺﾞｼｯｸE" panose="020B0900000000000000" pitchFamily="50" charset="-128"/>
              </a:endParaRPr>
            </a:p>
          </p:txBody>
        </p:sp>
      </p:grpSp>
      <p:sp>
        <p:nvSpPr>
          <p:cNvPr id="8" name="スライド番号プレースホルダー 7"/>
          <p:cNvSpPr>
            <a:spLocks noGrp="1"/>
          </p:cNvSpPr>
          <p:nvPr>
            <p:ph type="sldNum" sz="quarter" idx="12"/>
          </p:nvPr>
        </p:nvSpPr>
        <p:spPr/>
        <p:txBody>
          <a:bodyPr/>
          <a:lstStyle/>
          <a:p>
            <a:fld id="{E546A27F-5BA7-425D-BEAE-9A08454FA985}" type="slidenum">
              <a:rPr kumimoji="1" lang="ja-JP" altLang="en-US" smtClean="0"/>
              <a:t>15</a:t>
            </a:fld>
            <a:endParaRPr kumimoji="1" lang="ja-JP" altLang="en-US"/>
          </a:p>
        </p:txBody>
      </p:sp>
    </p:spTree>
    <p:extLst>
      <p:ext uri="{BB962C8B-B14F-4D97-AF65-F5344CB8AC3E}">
        <p14:creationId xmlns:p14="http://schemas.microsoft.com/office/powerpoint/2010/main" val="1214961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1131499" y="933450"/>
            <a:ext cx="10515600" cy="990241"/>
          </a:xfrm>
        </p:spPr>
        <p:txBody>
          <a:bodyPr>
            <a:normAutofit/>
          </a:bodyPr>
          <a:lstStyle/>
          <a:p>
            <a:pPr marL="0" indent="0">
              <a:buNone/>
            </a:pPr>
            <a:r>
              <a:rPr lang="ja-JP" altLang="en-US" sz="2000" dirty="0" smtClean="0">
                <a:latin typeface="HGPｺﾞｼｯｸE" panose="020B0900000000000000" pitchFamily="50" charset="-128"/>
                <a:ea typeface="HGPｺﾞｼｯｸE" panose="020B0900000000000000" pitchFamily="50" charset="-128"/>
              </a:rPr>
              <a:t>④　</a:t>
            </a:r>
            <a:r>
              <a:rPr kumimoji="1" lang="ja-JP" altLang="en-US" sz="2000" b="1" u="sng" dirty="0" smtClean="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腰に負担のかかる</a:t>
            </a:r>
            <a:r>
              <a:rPr kumimoji="1" lang="ja-JP" altLang="en-US" sz="2000" b="1" u="sng" dirty="0" smtClean="0">
                <a:solidFill>
                  <a:srgbClr val="FF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作業</a:t>
            </a:r>
            <a:r>
              <a:rPr lang="ja-JP" altLang="en-US" sz="2000" b="1" u="sng" dirty="0" smtClean="0">
                <a:solidFill>
                  <a:srgbClr val="FF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姿勢を特定し、パワーアシスト</a:t>
            </a:r>
            <a:r>
              <a:rPr lang="ja-JP" altLang="en-US" sz="2000" b="1" u="sng" dirty="0" smtClean="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を考える</a:t>
            </a:r>
            <a:endParaRPr kumimoji="1" lang="en-US" altLang="ja-JP" sz="2000" b="1" u="sng" dirty="0" smtClean="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pPr lvl="1">
              <a:buFont typeface="Wingdings" panose="05000000000000000000" pitchFamily="2" charset="2"/>
              <a:buChar char="l"/>
            </a:pPr>
            <a:r>
              <a:rPr lang="ja-JP" altLang="en-US" sz="1600" dirty="0" smtClean="0">
                <a:solidFill>
                  <a:srgbClr val="002060"/>
                </a:solidFill>
                <a:latin typeface="HGPｺﾞｼｯｸE" panose="020B0900000000000000" pitchFamily="50" charset="-128"/>
                <a:ea typeface="HGPｺﾞｼｯｸE" panose="020B0900000000000000" pitchFamily="50" charset="-128"/>
              </a:rPr>
              <a:t>長時間同じ姿勢を継続</a:t>
            </a:r>
            <a:r>
              <a:rPr lang="ja-JP" altLang="en-US" sz="1600" dirty="0">
                <a:solidFill>
                  <a:srgbClr val="002060"/>
                </a:solidFill>
                <a:latin typeface="HGPｺﾞｼｯｸE" panose="020B0900000000000000" pitchFamily="50" charset="-128"/>
                <a:ea typeface="HGPｺﾞｼｯｸE" panose="020B0900000000000000" pitchFamily="50" charset="-128"/>
              </a:rPr>
              <a:t>する作業</a:t>
            </a:r>
            <a:r>
              <a:rPr lang="ja-JP" altLang="en-US" sz="1600" dirty="0" smtClean="0">
                <a:solidFill>
                  <a:srgbClr val="002060"/>
                </a:solidFill>
                <a:latin typeface="HGPｺﾞｼｯｸE" panose="020B0900000000000000" pitchFamily="50" charset="-128"/>
                <a:ea typeface="HGPｺﾞｼｯｸE" panose="020B0900000000000000" pitchFamily="50" charset="-128"/>
              </a:rPr>
              <a:t>（「職場</a:t>
            </a:r>
            <a:r>
              <a:rPr lang="ja-JP" altLang="en-US" sz="1600" dirty="0">
                <a:solidFill>
                  <a:srgbClr val="002060"/>
                </a:solidFill>
                <a:latin typeface="HGPｺﾞｼｯｸE" panose="020B0900000000000000" pitchFamily="50" charset="-128"/>
                <a:ea typeface="HGPｺﾞｼｯｸE" panose="020B0900000000000000" pitchFamily="50" charset="-128"/>
              </a:rPr>
              <a:t>における腰痛防止対策</a:t>
            </a:r>
            <a:r>
              <a:rPr lang="ja-JP" altLang="en-US" sz="1600" dirty="0" smtClean="0">
                <a:solidFill>
                  <a:srgbClr val="002060"/>
                </a:solidFill>
                <a:latin typeface="HGPｺﾞｼｯｸE" panose="020B0900000000000000" pitchFamily="50" charset="-128"/>
                <a:ea typeface="HGPｺﾞｼｯｸE" panose="020B0900000000000000" pitchFamily="50" charset="-128"/>
              </a:rPr>
              <a:t>指針」より）</a:t>
            </a:r>
            <a:endParaRPr lang="ja-JP" altLang="en-US" sz="1600" dirty="0">
              <a:solidFill>
                <a:srgbClr val="002060"/>
              </a:solidFill>
              <a:latin typeface="HGPｺﾞｼｯｸE" panose="020B0900000000000000" pitchFamily="50" charset="-128"/>
              <a:ea typeface="HGPｺﾞｼｯｸE" panose="020B0900000000000000" pitchFamily="50" charset="-128"/>
            </a:endParaRPr>
          </a:p>
          <a:p>
            <a:pPr lvl="1">
              <a:buFont typeface="Wingdings" panose="05000000000000000000" pitchFamily="2" charset="2"/>
              <a:buChar char="l"/>
            </a:pPr>
            <a:r>
              <a:rPr lang="ja-JP" altLang="en-US" sz="1600" dirty="0" smtClean="0">
                <a:solidFill>
                  <a:srgbClr val="002060"/>
                </a:solidFill>
                <a:latin typeface="HGPｺﾞｼｯｸE" panose="020B0900000000000000" pitchFamily="50" charset="-128"/>
                <a:ea typeface="HGPｺﾞｼｯｸE" panose="020B0900000000000000" pitchFamily="50" charset="-128"/>
              </a:rPr>
              <a:t>中腰</a:t>
            </a:r>
            <a:r>
              <a:rPr lang="ja-JP" altLang="en-US" sz="1600" dirty="0">
                <a:solidFill>
                  <a:srgbClr val="002060"/>
                </a:solidFill>
                <a:latin typeface="HGPｺﾞｼｯｸE" panose="020B0900000000000000" pitchFamily="50" charset="-128"/>
                <a:ea typeface="HGPｺﾞｼｯｸE" panose="020B0900000000000000" pitchFamily="50" charset="-128"/>
              </a:rPr>
              <a:t>の</a:t>
            </a:r>
            <a:r>
              <a:rPr lang="ja-JP" altLang="en-US" sz="1600" dirty="0" smtClean="0">
                <a:solidFill>
                  <a:srgbClr val="002060"/>
                </a:solidFill>
                <a:latin typeface="HGPｺﾞｼｯｸE" panose="020B0900000000000000" pitchFamily="50" charset="-128"/>
                <a:ea typeface="HGPｺﾞｼｯｸE" panose="020B0900000000000000" pitchFamily="50" charset="-128"/>
              </a:rPr>
              <a:t>作業（「ボディメカニクス」より）</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p:txBody>
      </p:sp>
      <p:sp>
        <p:nvSpPr>
          <p:cNvPr id="5" name="タイトル 1"/>
          <p:cNvSpPr>
            <a:spLocks noGrp="1"/>
          </p:cNvSpPr>
          <p:nvPr>
            <p:ph type="title"/>
          </p:nvPr>
        </p:nvSpPr>
        <p:spPr>
          <a:xfrm>
            <a:off x="838200" y="365125"/>
            <a:ext cx="10515600" cy="568325"/>
          </a:xfrm>
        </p:spPr>
        <p:txBody>
          <a:bodyPr>
            <a:normAutofit/>
          </a:bodyPr>
          <a:lstStyle/>
          <a:p>
            <a:r>
              <a:rPr lang="ja-JP" altLang="en-US" sz="2400" dirty="0">
                <a:latin typeface="HGPｺﾞｼｯｸE" panose="020B0900000000000000" pitchFamily="50" charset="-128"/>
                <a:ea typeface="HGPｺﾞｼｯｸE" panose="020B0900000000000000" pitchFamily="50" charset="-128"/>
              </a:rPr>
              <a:t>２．建設業の現場作業員の</a:t>
            </a:r>
            <a:r>
              <a:rPr lang="ja-JP" altLang="en-US" sz="2400" dirty="0" smtClean="0">
                <a:latin typeface="HGPｺﾞｼｯｸE" panose="020B0900000000000000" pitchFamily="50" charset="-128"/>
                <a:ea typeface="HGPｺﾞｼｯｸE" panose="020B0900000000000000" pitchFamily="50" charset="-128"/>
              </a:rPr>
              <a:t>負担軽減の検討</a:t>
            </a:r>
            <a:endParaRPr kumimoji="1" lang="ja-JP" altLang="en-US" sz="2400" dirty="0">
              <a:latin typeface="HGPｺﾞｼｯｸE" panose="020B0900000000000000" pitchFamily="50" charset="-128"/>
              <a:ea typeface="HGPｺﾞｼｯｸE" panose="020B0900000000000000" pitchFamily="50" charset="-128"/>
            </a:endParaRPr>
          </a:p>
        </p:txBody>
      </p:sp>
      <p:grpSp>
        <p:nvGrpSpPr>
          <p:cNvPr id="6" name="グループ化 5"/>
          <p:cNvGrpSpPr/>
          <p:nvPr/>
        </p:nvGrpSpPr>
        <p:grpSpPr>
          <a:xfrm>
            <a:off x="3154067" y="4717417"/>
            <a:ext cx="5242324" cy="1707145"/>
            <a:chOff x="-1" y="0"/>
            <a:chExt cx="6276976" cy="2044590"/>
          </a:xfrm>
        </p:grpSpPr>
        <p:grpSp>
          <p:nvGrpSpPr>
            <p:cNvPr id="83" name="グループ化 82"/>
            <p:cNvGrpSpPr/>
            <p:nvPr/>
          </p:nvGrpSpPr>
          <p:grpSpPr>
            <a:xfrm>
              <a:off x="3676650" y="704850"/>
              <a:ext cx="2600325" cy="1336238"/>
              <a:chOff x="4848680" y="1295400"/>
              <a:chExt cx="4038600" cy="2457450"/>
            </a:xfrm>
          </p:grpSpPr>
          <p:grpSp>
            <p:nvGrpSpPr>
              <p:cNvPr id="110" name="グループ化 109"/>
              <p:cNvGrpSpPr/>
              <p:nvPr/>
            </p:nvGrpSpPr>
            <p:grpSpPr>
              <a:xfrm>
                <a:off x="5700260" y="1295400"/>
                <a:ext cx="1929719" cy="2457450"/>
                <a:chOff x="5700260" y="1295400"/>
                <a:chExt cx="1929719" cy="2457450"/>
              </a:xfrm>
            </p:grpSpPr>
            <p:sp>
              <p:nvSpPr>
                <p:cNvPr id="112" name="楕円 111"/>
                <p:cNvSpPr/>
                <p:nvPr/>
              </p:nvSpPr>
              <p:spPr>
                <a:xfrm>
                  <a:off x="7296604" y="1590675"/>
                  <a:ext cx="333375" cy="1238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13" name="楕円 112"/>
                <p:cNvSpPr/>
                <p:nvPr/>
              </p:nvSpPr>
              <p:spPr>
                <a:xfrm>
                  <a:off x="7325179" y="2562226"/>
                  <a:ext cx="295275" cy="1047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14" name="楕円 113"/>
                <p:cNvSpPr/>
                <p:nvPr/>
              </p:nvSpPr>
              <p:spPr>
                <a:xfrm>
                  <a:off x="7144204" y="3571875"/>
                  <a:ext cx="400050" cy="180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15" name="楕円 114"/>
                <p:cNvSpPr/>
                <p:nvPr/>
              </p:nvSpPr>
              <p:spPr>
                <a:xfrm>
                  <a:off x="7048955" y="1295400"/>
                  <a:ext cx="561974"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16" name="楕円 115"/>
                <p:cNvSpPr/>
                <p:nvPr/>
              </p:nvSpPr>
              <p:spPr>
                <a:xfrm rot="14379554">
                  <a:off x="6429669" y="1106165"/>
                  <a:ext cx="695325" cy="1238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17" name="楕円 116"/>
                <p:cNvSpPr/>
                <p:nvPr/>
              </p:nvSpPr>
              <p:spPr>
                <a:xfrm rot="14379554">
                  <a:off x="5752648" y="1855375"/>
                  <a:ext cx="533400"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18" name="楕円 117"/>
                <p:cNvSpPr/>
                <p:nvPr/>
              </p:nvSpPr>
              <p:spPr>
                <a:xfrm rot="14379554">
                  <a:off x="6201740" y="1971011"/>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119" name="グループ化 118"/>
                <p:cNvGrpSpPr/>
                <p:nvPr/>
              </p:nvGrpSpPr>
              <p:grpSpPr>
                <a:xfrm rot="1923265">
                  <a:off x="6062623" y="2131303"/>
                  <a:ext cx="888768" cy="1318043"/>
                  <a:chOff x="6062623" y="2131301"/>
                  <a:chExt cx="888768" cy="1318043"/>
                </a:xfrm>
              </p:grpSpPr>
              <p:sp>
                <p:nvSpPr>
                  <p:cNvPr id="125" name="楕円 124"/>
                  <p:cNvSpPr/>
                  <p:nvPr/>
                </p:nvSpPr>
                <p:spPr>
                  <a:xfrm rot="19779554">
                    <a:off x="6193023" y="2131301"/>
                    <a:ext cx="238125" cy="809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26" name="楕円 125"/>
                  <p:cNvSpPr/>
                  <p:nvPr/>
                </p:nvSpPr>
                <p:spPr>
                  <a:xfrm rot="19779554">
                    <a:off x="6515392" y="2815420"/>
                    <a:ext cx="238125" cy="542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27" name="楕円 126"/>
                  <p:cNvSpPr/>
                  <p:nvPr/>
                </p:nvSpPr>
                <p:spPr>
                  <a:xfrm rot="19502025">
                    <a:off x="6713266" y="3287419"/>
                    <a:ext cx="2381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28" name="楕円 127"/>
                  <p:cNvSpPr/>
                  <p:nvPr/>
                </p:nvSpPr>
                <p:spPr>
                  <a:xfrm rot="14379554">
                    <a:off x="6062623" y="2160520"/>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29" name="楕円 128"/>
                  <p:cNvSpPr/>
                  <p:nvPr/>
                </p:nvSpPr>
                <p:spPr>
                  <a:xfrm rot="14379554">
                    <a:off x="6420075" y="2790084"/>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30" name="楕円 129"/>
                  <p:cNvSpPr/>
                  <p:nvPr/>
                </p:nvSpPr>
                <p:spPr>
                  <a:xfrm rot="14379554">
                    <a:off x="6701147" y="3232584"/>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120" name="楕円 119"/>
                <p:cNvSpPr/>
                <p:nvPr/>
              </p:nvSpPr>
              <p:spPr>
                <a:xfrm rot="14379554">
                  <a:off x="7138868" y="1422503"/>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21" name="楕円 120"/>
                <p:cNvSpPr/>
                <p:nvPr/>
              </p:nvSpPr>
              <p:spPr>
                <a:xfrm>
                  <a:off x="7410904" y="170497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22" name="楕円 121"/>
                <p:cNvSpPr/>
                <p:nvPr/>
              </p:nvSpPr>
              <p:spPr>
                <a:xfrm>
                  <a:off x="7420429" y="2571750"/>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23" name="楕円 122"/>
                <p:cNvSpPr/>
                <p:nvPr/>
              </p:nvSpPr>
              <p:spPr>
                <a:xfrm>
                  <a:off x="7372804" y="3505200"/>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24" name="楕円 123"/>
                <p:cNvSpPr/>
                <p:nvPr/>
              </p:nvSpPr>
              <p:spPr>
                <a:xfrm>
                  <a:off x="7077530" y="1362075"/>
                  <a:ext cx="266700"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cxnSp>
            <p:nvCxnSpPr>
              <p:cNvPr id="111" name="直線コネクタ 110"/>
              <p:cNvCxnSpPr/>
              <p:nvPr/>
            </p:nvCxnSpPr>
            <p:spPr>
              <a:xfrm>
                <a:off x="4848680" y="3752850"/>
                <a:ext cx="4038600"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4" name="テキスト ボックス 352"/>
            <p:cNvSpPr txBox="1"/>
            <p:nvPr/>
          </p:nvSpPr>
          <p:spPr>
            <a:xfrm>
              <a:off x="4286250" y="9525"/>
              <a:ext cx="1388056" cy="26670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p>
              <a:pPr algn="ctr">
                <a:spcAft>
                  <a:spcPts val="0"/>
                </a:spcAft>
              </a:pPr>
              <a:r>
                <a:rPr lang="ja-JP" sz="1000">
                  <a:solidFill>
                    <a:srgbClr val="000000"/>
                  </a:solidFill>
                  <a:effectLst/>
                  <a:latin typeface="ＭＳ Ｐゴシック" panose="020B0600070205080204" pitchFamily="50" charset="-128"/>
                  <a:ea typeface="HGPｺﾞｼｯｸM" panose="020B0600000000000000" pitchFamily="50" charset="-128"/>
                  <a:cs typeface="Times New Roman" panose="02020603050405020304" pitchFamily="18" charset="0"/>
                </a:rPr>
                <a:t>前屈の作業</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nvGrpSpPr>
            <p:cNvPr id="85" name="グループ化 84"/>
            <p:cNvGrpSpPr/>
            <p:nvPr/>
          </p:nvGrpSpPr>
          <p:grpSpPr>
            <a:xfrm>
              <a:off x="-1" y="942983"/>
              <a:ext cx="2600322" cy="1101607"/>
              <a:chOff x="2924630" y="6146216"/>
              <a:chExt cx="4038600" cy="2026234"/>
            </a:xfrm>
          </p:grpSpPr>
          <p:sp>
            <p:nvSpPr>
              <p:cNvPr id="87" name="楕円 86"/>
              <p:cNvSpPr/>
              <p:nvPr/>
            </p:nvSpPr>
            <p:spPr>
              <a:xfrm>
                <a:off x="5505904" y="7991474"/>
                <a:ext cx="400050" cy="180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88" name="楕円 87"/>
              <p:cNvSpPr/>
              <p:nvPr/>
            </p:nvSpPr>
            <p:spPr>
              <a:xfrm rot="15276491">
                <a:off x="4352316" y="5874753"/>
                <a:ext cx="695325" cy="1238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89" name="楕円 88"/>
              <p:cNvSpPr/>
              <p:nvPr/>
            </p:nvSpPr>
            <p:spPr>
              <a:xfrm rot="15276491">
                <a:off x="3585080" y="6413233"/>
                <a:ext cx="533400"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90" name="楕円 89"/>
              <p:cNvSpPr/>
              <p:nvPr/>
            </p:nvSpPr>
            <p:spPr>
              <a:xfrm rot="15276491">
                <a:off x="4059636" y="659881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91" name="グループ化 90"/>
              <p:cNvGrpSpPr/>
              <p:nvPr/>
            </p:nvGrpSpPr>
            <p:grpSpPr>
              <a:xfrm rot="1337552">
                <a:off x="4067341" y="6724431"/>
                <a:ext cx="571986" cy="1430486"/>
                <a:chOff x="4067343" y="6724431"/>
                <a:chExt cx="571986" cy="1430486"/>
              </a:xfrm>
            </p:grpSpPr>
            <p:sp>
              <p:nvSpPr>
                <p:cNvPr id="104" name="楕円 103"/>
                <p:cNvSpPr/>
                <p:nvPr/>
              </p:nvSpPr>
              <p:spPr>
                <a:xfrm rot="20676491">
                  <a:off x="4113258" y="6730840"/>
                  <a:ext cx="238125" cy="809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05" name="楕円 104"/>
                <p:cNvSpPr/>
                <p:nvPr/>
              </p:nvSpPr>
              <p:spPr>
                <a:xfrm rot="20676491">
                  <a:off x="4282642" y="7479477"/>
                  <a:ext cx="238125" cy="542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06" name="楕円 105"/>
                <p:cNvSpPr/>
                <p:nvPr/>
              </p:nvSpPr>
              <p:spPr>
                <a:xfrm rot="20398962">
                  <a:off x="4401204" y="7992992"/>
                  <a:ext cx="2381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07" name="楕円 106"/>
                <p:cNvSpPr/>
                <p:nvPr/>
              </p:nvSpPr>
              <p:spPr>
                <a:xfrm rot="15276491">
                  <a:off x="4067343" y="6724431"/>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08" name="楕円 107"/>
                <p:cNvSpPr/>
                <p:nvPr/>
              </p:nvSpPr>
              <p:spPr>
                <a:xfrm rot="15276491">
                  <a:off x="4250296" y="742489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09" name="楕円 108"/>
                <p:cNvSpPr/>
                <p:nvPr/>
              </p:nvSpPr>
              <p:spPr>
                <a:xfrm rot="15276491">
                  <a:off x="4407709" y="7924924"/>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grpSp>
            <p:nvGrpSpPr>
              <p:cNvPr id="92" name="グループ化 91"/>
              <p:cNvGrpSpPr/>
              <p:nvPr/>
            </p:nvGrpSpPr>
            <p:grpSpPr>
              <a:xfrm rot="16739285">
                <a:off x="5210629" y="6115049"/>
                <a:ext cx="561974" cy="657225"/>
                <a:chOff x="5210629" y="6115049"/>
                <a:chExt cx="561974" cy="657225"/>
              </a:xfrm>
            </p:grpSpPr>
            <p:sp>
              <p:nvSpPr>
                <p:cNvPr id="102" name="楕円 101"/>
                <p:cNvSpPr/>
                <p:nvPr/>
              </p:nvSpPr>
              <p:spPr>
                <a:xfrm>
                  <a:off x="5210629" y="6143624"/>
                  <a:ext cx="561974"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03" name="楕円 102"/>
                <p:cNvSpPr/>
                <p:nvPr/>
              </p:nvSpPr>
              <p:spPr>
                <a:xfrm>
                  <a:off x="5439228" y="6115049"/>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grpSp>
            <p:nvGrpSpPr>
              <p:cNvPr id="93" name="グループ化 92"/>
              <p:cNvGrpSpPr/>
              <p:nvPr/>
            </p:nvGrpSpPr>
            <p:grpSpPr>
              <a:xfrm rot="1871394">
                <a:off x="5296353" y="6238874"/>
                <a:ext cx="333375" cy="1238250"/>
                <a:chOff x="5296353" y="6238874"/>
                <a:chExt cx="333375" cy="1238250"/>
              </a:xfrm>
            </p:grpSpPr>
            <p:sp>
              <p:nvSpPr>
                <p:cNvPr id="100" name="楕円 99"/>
                <p:cNvSpPr/>
                <p:nvPr/>
              </p:nvSpPr>
              <p:spPr>
                <a:xfrm>
                  <a:off x="5296353" y="6238874"/>
                  <a:ext cx="333375" cy="1238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01" name="楕円 100"/>
                <p:cNvSpPr/>
                <p:nvPr/>
              </p:nvSpPr>
              <p:spPr>
                <a:xfrm>
                  <a:off x="5410653" y="6353174"/>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grpSp>
            <p:nvGrpSpPr>
              <p:cNvPr id="94" name="グループ化 93"/>
              <p:cNvGrpSpPr/>
              <p:nvPr/>
            </p:nvGrpSpPr>
            <p:grpSpPr>
              <a:xfrm rot="18777255">
                <a:off x="5382078" y="7105650"/>
                <a:ext cx="295275" cy="1085849"/>
                <a:chOff x="5382078" y="7105650"/>
                <a:chExt cx="295275" cy="1085849"/>
              </a:xfrm>
            </p:grpSpPr>
            <p:sp>
              <p:nvSpPr>
                <p:cNvPr id="97" name="楕円 96"/>
                <p:cNvSpPr/>
                <p:nvPr/>
              </p:nvSpPr>
              <p:spPr>
                <a:xfrm>
                  <a:off x="5382078" y="7105650"/>
                  <a:ext cx="295275" cy="1047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98" name="楕円 97"/>
                <p:cNvSpPr/>
                <p:nvPr/>
              </p:nvSpPr>
              <p:spPr>
                <a:xfrm>
                  <a:off x="5477328" y="7115174"/>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99" name="楕円 98"/>
                <p:cNvSpPr/>
                <p:nvPr/>
              </p:nvSpPr>
              <p:spPr>
                <a:xfrm>
                  <a:off x="5429703" y="8048624"/>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95" name="楕円 94"/>
              <p:cNvSpPr/>
              <p:nvPr/>
            </p:nvSpPr>
            <p:spPr>
              <a:xfrm>
                <a:off x="5105855" y="6238875"/>
                <a:ext cx="266700"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cxnSp>
            <p:nvCxnSpPr>
              <p:cNvPr id="96" name="直線コネクタ 95"/>
              <p:cNvCxnSpPr/>
              <p:nvPr/>
            </p:nvCxnSpPr>
            <p:spPr>
              <a:xfrm>
                <a:off x="2924630" y="8172450"/>
                <a:ext cx="4038600"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6" name="テキスト ボックス 356"/>
            <p:cNvSpPr txBox="1"/>
            <p:nvPr/>
          </p:nvSpPr>
          <p:spPr>
            <a:xfrm>
              <a:off x="590550" y="0"/>
              <a:ext cx="1419225" cy="29527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p>
              <a:pPr algn="ctr">
                <a:spcAft>
                  <a:spcPts val="0"/>
                </a:spcAft>
              </a:pPr>
              <a:r>
                <a:rPr lang="ja-JP" sz="1000">
                  <a:solidFill>
                    <a:srgbClr val="000000"/>
                  </a:solidFill>
                  <a:effectLst/>
                  <a:latin typeface="ＭＳ Ｐゴシック" panose="020B0600070205080204" pitchFamily="50" charset="-128"/>
                  <a:ea typeface="HGPｺﾞｼｯｸM" panose="020B0600000000000000" pitchFamily="50" charset="-128"/>
                  <a:cs typeface="Times New Roman" panose="02020603050405020304" pitchFamily="18" charset="0"/>
                </a:rPr>
                <a:t>四つん這いの作業</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grpSp>
        <p:nvGrpSpPr>
          <p:cNvPr id="2" name="グループ化 1"/>
          <p:cNvGrpSpPr/>
          <p:nvPr/>
        </p:nvGrpSpPr>
        <p:grpSpPr>
          <a:xfrm>
            <a:off x="2156873" y="2080040"/>
            <a:ext cx="7280425" cy="2386065"/>
            <a:chOff x="2156873" y="2080040"/>
            <a:chExt cx="7280425" cy="2386065"/>
          </a:xfrm>
        </p:grpSpPr>
        <p:grpSp>
          <p:nvGrpSpPr>
            <p:cNvPr id="8" name="グループ化 7"/>
            <p:cNvGrpSpPr/>
            <p:nvPr/>
          </p:nvGrpSpPr>
          <p:grpSpPr>
            <a:xfrm>
              <a:off x="2156873" y="2409833"/>
              <a:ext cx="1351505" cy="2055434"/>
              <a:chOff x="438605" y="0"/>
              <a:chExt cx="2486025" cy="4476750"/>
            </a:xfrm>
          </p:grpSpPr>
          <p:sp>
            <p:nvSpPr>
              <p:cNvPr id="61" name="楕円 60"/>
              <p:cNvSpPr/>
              <p:nvPr/>
            </p:nvSpPr>
            <p:spPr>
              <a:xfrm>
                <a:off x="1448254" y="3286126"/>
                <a:ext cx="295275" cy="1047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2" name="楕円 61"/>
              <p:cNvSpPr/>
              <p:nvPr/>
            </p:nvSpPr>
            <p:spPr>
              <a:xfrm>
                <a:off x="1267279" y="4295775"/>
                <a:ext cx="400050" cy="180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3" name="楕円 62"/>
              <p:cNvSpPr/>
              <p:nvPr/>
            </p:nvSpPr>
            <p:spPr>
              <a:xfrm>
                <a:off x="1943555" y="2085975"/>
                <a:ext cx="561974"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4" name="楕円 63"/>
              <p:cNvSpPr/>
              <p:nvPr/>
            </p:nvSpPr>
            <p:spPr>
              <a:xfrm rot="20425313">
                <a:off x="1480683" y="1134624"/>
                <a:ext cx="695325" cy="1238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5" name="楕円 64"/>
              <p:cNvSpPr/>
              <p:nvPr/>
            </p:nvSpPr>
            <p:spPr>
              <a:xfrm rot="1501364">
                <a:off x="1471474" y="644232"/>
                <a:ext cx="533400"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6" name="楕円 65"/>
              <p:cNvSpPr/>
              <p:nvPr/>
            </p:nvSpPr>
            <p:spPr>
              <a:xfrm rot="20425313">
                <a:off x="1615675" y="1127800"/>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7" name="楕円 66"/>
              <p:cNvSpPr/>
              <p:nvPr/>
            </p:nvSpPr>
            <p:spPr>
              <a:xfrm rot="6289467">
                <a:off x="1027606" y="899334"/>
                <a:ext cx="238125" cy="809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8" name="楕円 67"/>
              <p:cNvSpPr/>
              <p:nvPr/>
            </p:nvSpPr>
            <p:spPr>
              <a:xfrm rot="889467">
                <a:off x="1415926" y="1322880"/>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69" name="グループ化 68"/>
              <p:cNvGrpSpPr/>
              <p:nvPr/>
            </p:nvGrpSpPr>
            <p:grpSpPr>
              <a:xfrm rot="3294968">
                <a:off x="319528" y="704518"/>
                <a:ext cx="751456" cy="309639"/>
                <a:chOff x="319526" y="704516"/>
                <a:chExt cx="751456" cy="309639"/>
              </a:xfrm>
            </p:grpSpPr>
            <p:sp>
              <p:nvSpPr>
                <p:cNvPr id="79" name="楕円 78"/>
                <p:cNvSpPr/>
                <p:nvPr/>
              </p:nvSpPr>
              <p:spPr>
                <a:xfrm rot="6289467">
                  <a:off x="620222" y="612225"/>
                  <a:ext cx="238125" cy="542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80" name="楕円 79"/>
                <p:cNvSpPr/>
                <p:nvPr/>
              </p:nvSpPr>
              <p:spPr>
                <a:xfrm rot="6011938">
                  <a:off x="281426" y="742616"/>
                  <a:ext cx="2381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81" name="楕円 80"/>
                <p:cNvSpPr/>
                <p:nvPr/>
              </p:nvSpPr>
              <p:spPr>
                <a:xfrm rot="889467">
                  <a:off x="928107" y="871280"/>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82" name="楕円 81"/>
                <p:cNvSpPr/>
                <p:nvPr/>
              </p:nvSpPr>
              <p:spPr>
                <a:xfrm rot="889467">
                  <a:off x="416795" y="755659"/>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70" name="楕円 69"/>
              <p:cNvSpPr/>
              <p:nvPr/>
            </p:nvSpPr>
            <p:spPr>
              <a:xfrm>
                <a:off x="1991179" y="214312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71" name="グループ化 70"/>
              <p:cNvGrpSpPr/>
              <p:nvPr/>
            </p:nvGrpSpPr>
            <p:grpSpPr>
              <a:xfrm rot="285373">
                <a:off x="1572421" y="2362199"/>
                <a:ext cx="640152" cy="1238250"/>
                <a:chOff x="1572421" y="2362201"/>
                <a:chExt cx="640152" cy="1238250"/>
              </a:xfrm>
            </p:grpSpPr>
            <p:sp>
              <p:nvSpPr>
                <p:cNvPr id="76" name="楕円 75"/>
                <p:cNvSpPr/>
                <p:nvPr/>
              </p:nvSpPr>
              <p:spPr>
                <a:xfrm rot="1868601">
                  <a:off x="1734004" y="2362201"/>
                  <a:ext cx="333375" cy="1238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77" name="楕円 76"/>
                <p:cNvSpPr/>
                <p:nvPr/>
              </p:nvSpPr>
              <p:spPr>
                <a:xfrm rot="1868601">
                  <a:off x="2069698" y="2520239"/>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78" name="楕円 77"/>
                <p:cNvSpPr/>
                <p:nvPr/>
              </p:nvSpPr>
              <p:spPr>
                <a:xfrm rot="1868601">
                  <a:off x="1572421" y="334321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72" name="楕円 71"/>
              <p:cNvSpPr/>
              <p:nvPr/>
            </p:nvSpPr>
            <p:spPr>
              <a:xfrm>
                <a:off x="1495879" y="4229100"/>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73" name="楕円 72"/>
              <p:cNvSpPr/>
              <p:nvPr/>
            </p:nvSpPr>
            <p:spPr>
              <a:xfrm>
                <a:off x="1934030" y="2085975"/>
                <a:ext cx="266700"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cxnSp>
            <p:nvCxnSpPr>
              <p:cNvPr id="74" name="直線コネクタ 73"/>
              <p:cNvCxnSpPr/>
              <p:nvPr/>
            </p:nvCxnSpPr>
            <p:spPr>
              <a:xfrm>
                <a:off x="438605" y="4476750"/>
                <a:ext cx="2486025"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V="1">
                <a:off x="457655" y="0"/>
                <a:ext cx="0" cy="447675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テキスト ボックス 348"/>
            <p:cNvSpPr txBox="1"/>
            <p:nvPr/>
          </p:nvSpPr>
          <p:spPr>
            <a:xfrm>
              <a:off x="2213186" y="2080040"/>
              <a:ext cx="1238301" cy="239474"/>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lstStyle/>
            <a:p>
              <a:pPr algn="ctr">
                <a:spcAft>
                  <a:spcPts val="0"/>
                </a:spcAft>
              </a:pPr>
              <a:r>
                <a:rPr lang="ja-JP" sz="1000">
                  <a:solidFill>
                    <a:srgbClr val="000000"/>
                  </a:solidFill>
                  <a:effectLst/>
                  <a:latin typeface="ＭＳ Ｐゴシック" panose="020B0600070205080204" pitchFamily="50" charset="-128"/>
                  <a:ea typeface="HGPｺﾞｼｯｸM" panose="020B0600000000000000" pitchFamily="50" charset="-128"/>
                  <a:cs typeface="Times New Roman" panose="02020603050405020304" pitchFamily="18" charset="0"/>
                </a:rPr>
                <a:t>中腰による上部の作業</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nvGrpSpPr>
            <p:cNvPr id="10" name="グループ化 9"/>
            <p:cNvGrpSpPr/>
            <p:nvPr/>
          </p:nvGrpSpPr>
          <p:grpSpPr>
            <a:xfrm>
              <a:off x="7241103" y="2972894"/>
              <a:ext cx="2196195" cy="1491000"/>
              <a:chOff x="7229930" y="4925389"/>
              <a:chExt cx="4038600" cy="3247061"/>
            </a:xfrm>
          </p:grpSpPr>
          <p:sp>
            <p:nvSpPr>
              <p:cNvPr id="37" name="楕円 36"/>
              <p:cNvSpPr/>
              <p:nvPr/>
            </p:nvSpPr>
            <p:spPr>
              <a:xfrm rot="18119370">
                <a:off x="9009513" y="5035679"/>
                <a:ext cx="695325" cy="1238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38" name="楕円 37"/>
              <p:cNvSpPr/>
              <p:nvPr/>
            </p:nvSpPr>
            <p:spPr>
              <a:xfrm rot="18119370">
                <a:off x="8340683" y="4873001"/>
                <a:ext cx="533400"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39" name="楕円 38"/>
              <p:cNvSpPr/>
              <p:nvPr/>
            </p:nvSpPr>
            <p:spPr>
              <a:xfrm rot="1919370">
                <a:off x="8663701" y="5531338"/>
                <a:ext cx="238125" cy="809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40" name="楕円 39"/>
              <p:cNvSpPr/>
              <p:nvPr/>
            </p:nvSpPr>
            <p:spPr>
              <a:xfrm rot="18119370">
                <a:off x="8770734" y="5284149"/>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41" name="楕円 40"/>
              <p:cNvSpPr/>
              <p:nvPr/>
            </p:nvSpPr>
            <p:spPr>
              <a:xfrm rot="18119370">
                <a:off x="8898028" y="5565806"/>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42" name="グループ化 41"/>
              <p:cNvGrpSpPr/>
              <p:nvPr/>
            </p:nvGrpSpPr>
            <p:grpSpPr>
              <a:xfrm rot="3488870">
                <a:off x="8006275" y="5860408"/>
                <a:ext cx="481129" cy="689613"/>
                <a:chOff x="8006275" y="5860408"/>
                <a:chExt cx="481129" cy="689613"/>
              </a:xfrm>
            </p:grpSpPr>
            <p:sp>
              <p:nvSpPr>
                <p:cNvPr id="57" name="楕円 56"/>
                <p:cNvSpPr/>
                <p:nvPr/>
              </p:nvSpPr>
              <p:spPr>
                <a:xfrm rot="1919370">
                  <a:off x="8163694" y="5891630"/>
                  <a:ext cx="238125" cy="542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58" name="楕円 57"/>
                <p:cNvSpPr/>
                <p:nvPr/>
              </p:nvSpPr>
              <p:spPr>
                <a:xfrm rot="1641841">
                  <a:off x="8006275" y="6388096"/>
                  <a:ext cx="2381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59" name="楕円 58"/>
                <p:cNvSpPr/>
                <p:nvPr/>
              </p:nvSpPr>
              <p:spPr>
                <a:xfrm rot="18119370">
                  <a:off x="8344529" y="586040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0" name="楕円 59"/>
                <p:cNvSpPr/>
                <p:nvPr/>
              </p:nvSpPr>
              <p:spPr>
                <a:xfrm rot="18119370">
                  <a:off x="8083156" y="6314822"/>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grpSp>
            <p:nvGrpSpPr>
              <p:cNvPr id="43" name="グループ化 42"/>
              <p:cNvGrpSpPr/>
              <p:nvPr/>
            </p:nvGrpSpPr>
            <p:grpSpPr>
              <a:xfrm rot="19544018">
                <a:off x="9687379" y="5895975"/>
                <a:ext cx="561974" cy="657225"/>
                <a:chOff x="9687379" y="5895975"/>
                <a:chExt cx="561974" cy="657225"/>
              </a:xfrm>
            </p:grpSpPr>
            <p:sp>
              <p:nvSpPr>
                <p:cNvPr id="55" name="楕円 54"/>
                <p:cNvSpPr/>
                <p:nvPr/>
              </p:nvSpPr>
              <p:spPr>
                <a:xfrm>
                  <a:off x="9687379" y="5924550"/>
                  <a:ext cx="561974"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56" name="楕円 55"/>
                <p:cNvSpPr/>
                <p:nvPr/>
              </p:nvSpPr>
              <p:spPr>
                <a:xfrm>
                  <a:off x="9915978" y="589597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grpSp>
            <p:nvGrpSpPr>
              <p:cNvPr id="44" name="グループ化 43"/>
              <p:cNvGrpSpPr/>
              <p:nvPr/>
            </p:nvGrpSpPr>
            <p:grpSpPr>
              <a:xfrm rot="2455824">
                <a:off x="9639753" y="6143625"/>
                <a:ext cx="333375" cy="1238250"/>
                <a:chOff x="9639753" y="6143625"/>
                <a:chExt cx="333375" cy="1238250"/>
              </a:xfrm>
            </p:grpSpPr>
            <p:sp>
              <p:nvSpPr>
                <p:cNvPr id="53" name="楕円 52"/>
                <p:cNvSpPr/>
                <p:nvPr/>
              </p:nvSpPr>
              <p:spPr>
                <a:xfrm>
                  <a:off x="9639753" y="6143625"/>
                  <a:ext cx="333375" cy="1238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54" name="楕円 53"/>
                <p:cNvSpPr/>
                <p:nvPr/>
              </p:nvSpPr>
              <p:spPr>
                <a:xfrm>
                  <a:off x="9754053" y="625792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45" name="楕円 44"/>
              <p:cNvSpPr/>
              <p:nvPr/>
            </p:nvSpPr>
            <p:spPr>
              <a:xfrm>
                <a:off x="9385031" y="7979410"/>
                <a:ext cx="400050" cy="180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46" name="グループ化 45"/>
              <p:cNvGrpSpPr/>
              <p:nvPr/>
            </p:nvGrpSpPr>
            <p:grpSpPr>
              <a:xfrm rot="20510618">
                <a:off x="9454412" y="7062387"/>
                <a:ext cx="295275" cy="1085849"/>
                <a:chOff x="9454412" y="7062387"/>
                <a:chExt cx="295275" cy="1085849"/>
              </a:xfrm>
            </p:grpSpPr>
            <p:sp>
              <p:nvSpPr>
                <p:cNvPr id="50" name="楕円 49"/>
                <p:cNvSpPr/>
                <p:nvPr/>
              </p:nvSpPr>
              <p:spPr>
                <a:xfrm>
                  <a:off x="9454412" y="7062387"/>
                  <a:ext cx="295275" cy="1047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51" name="楕円 50"/>
                <p:cNvSpPr/>
                <p:nvPr/>
              </p:nvSpPr>
              <p:spPr>
                <a:xfrm>
                  <a:off x="9549662" y="7071911"/>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52" name="楕円 51"/>
                <p:cNvSpPr/>
                <p:nvPr/>
              </p:nvSpPr>
              <p:spPr>
                <a:xfrm>
                  <a:off x="9502037" y="8005361"/>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47" name="楕円 46"/>
              <p:cNvSpPr/>
              <p:nvPr/>
            </p:nvSpPr>
            <p:spPr>
              <a:xfrm>
                <a:off x="9696905" y="5876925"/>
                <a:ext cx="266700"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cxnSp>
            <p:nvCxnSpPr>
              <p:cNvPr id="48" name="直線コネクタ 47"/>
              <p:cNvCxnSpPr/>
              <p:nvPr/>
            </p:nvCxnSpPr>
            <p:spPr>
              <a:xfrm>
                <a:off x="7229930" y="8172450"/>
                <a:ext cx="4038600"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7477580" y="6124575"/>
                <a:ext cx="400050" cy="20955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11" name="テキスト ボックス 354"/>
            <p:cNvSpPr txBox="1"/>
            <p:nvPr/>
          </p:nvSpPr>
          <p:spPr>
            <a:xfrm>
              <a:off x="7635293" y="2080040"/>
              <a:ext cx="1399772" cy="26222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p>
              <a:pPr algn="ctr">
                <a:spcAft>
                  <a:spcPts val="0"/>
                </a:spcAft>
              </a:pPr>
              <a:r>
                <a:rPr lang="ja-JP" sz="1000">
                  <a:solidFill>
                    <a:srgbClr val="000000"/>
                  </a:solidFill>
                  <a:effectLst/>
                  <a:latin typeface="ＭＳ Ｐゴシック" panose="020B0600070205080204" pitchFamily="50" charset="-128"/>
                  <a:ea typeface="HGPｺﾞｼｯｸM" panose="020B0600000000000000" pitchFamily="50" charset="-128"/>
                  <a:cs typeface="Times New Roman" panose="02020603050405020304" pitchFamily="18" charset="0"/>
                </a:rPr>
                <a:t>中腰による物を持った作業</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nvGrpSpPr>
            <p:cNvPr id="12" name="グループ化 11"/>
            <p:cNvGrpSpPr/>
            <p:nvPr/>
          </p:nvGrpSpPr>
          <p:grpSpPr>
            <a:xfrm>
              <a:off x="4755301" y="2699413"/>
              <a:ext cx="1512395" cy="1766692"/>
              <a:chOff x="-2" y="4714875"/>
              <a:chExt cx="2781757" cy="3848100"/>
            </a:xfrm>
          </p:grpSpPr>
          <p:sp>
            <p:nvSpPr>
              <p:cNvPr id="14" name="楕円 13"/>
              <p:cNvSpPr/>
              <p:nvPr/>
            </p:nvSpPr>
            <p:spPr>
              <a:xfrm>
                <a:off x="1248229" y="8372475"/>
                <a:ext cx="400050" cy="180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5" name="楕円 14"/>
              <p:cNvSpPr/>
              <p:nvPr/>
            </p:nvSpPr>
            <p:spPr>
              <a:xfrm rot="1404515">
                <a:off x="1381580" y="5734051"/>
                <a:ext cx="533400"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6" name="楕円 15"/>
              <p:cNvSpPr/>
              <p:nvPr/>
            </p:nvSpPr>
            <p:spPr>
              <a:xfrm>
                <a:off x="1372055" y="7391400"/>
                <a:ext cx="561974"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7" name="楕円 16"/>
              <p:cNvSpPr/>
              <p:nvPr/>
            </p:nvSpPr>
            <p:spPr>
              <a:xfrm rot="21162425">
                <a:off x="1217591" y="6282705"/>
                <a:ext cx="695325" cy="1238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8" name="楕円 17"/>
              <p:cNvSpPr/>
              <p:nvPr/>
            </p:nvSpPr>
            <p:spPr>
              <a:xfrm rot="21162425">
                <a:off x="1456500" y="624231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19" name="グループ化 18"/>
              <p:cNvGrpSpPr/>
              <p:nvPr/>
            </p:nvGrpSpPr>
            <p:grpSpPr>
              <a:xfrm rot="2665305">
                <a:off x="-2" y="5925734"/>
                <a:ext cx="1471483" cy="391008"/>
                <a:chOff x="0" y="5925734"/>
                <a:chExt cx="1471483" cy="391008"/>
              </a:xfrm>
            </p:grpSpPr>
            <p:sp>
              <p:nvSpPr>
                <p:cNvPr id="31" name="楕円 30"/>
                <p:cNvSpPr/>
                <p:nvPr/>
              </p:nvSpPr>
              <p:spPr>
                <a:xfrm rot="4962425">
                  <a:off x="931409" y="5639984"/>
                  <a:ext cx="238125" cy="809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32" name="楕円 31"/>
                <p:cNvSpPr/>
                <p:nvPr/>
              </p:nvSpPr>
              <p:spPr>
                <a:xfrm rot="4962425">
                  <a:off x="298396" y="5854345"/>
                  <a:ext cx="238125" cy="542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33" name="楕円 32"/>
                <p:cNvSpPr/>
                <p:nvPr/>
              </p:nvSpPr>
              <p:spPr>
                <a:xfrm rot="4684896">
                  <a:off x="-38100" y="6116717"/>
                  <a:ext cx="2381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34" name="楕円 33"/>
                <p:cNvSpPr/>
                <p:nvPr/>
              </p:nvSpPr>
              <p:spPr>
                <a:xfrm rot="21162425">
                  <a:off x="1328608" y="5928621"/>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35" name="楕円 34"/>
                <p:cNvSpPr/>
                <p:nvPr/>
              </p:nvSpPr>
              <p:spPr>
                <a:xfrm rot="21162425">
                  <a:off x="609355" y="6011067"/>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36" name="楕円 35"/>
                <p:cNvSpPr/>
                <p:nvPr/>
              </p:nvSpPr>
              <p:spPr>
                <a:xfrm rot="21162425">
                  <a:off x="92137" y="6096464"/>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20" name="楕円 19"/>
              <p:cNvSpPr/>
              <p:nvPr/>
            </p:nvSpPr>
            <p:spPr>
              <a:xfrm>
                <a:off x="1572079" y="7372350"/>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21" name="グループ化 20"/>
              <p:cNvGrpSpPr/>
              <p:nvPr/>
            </p:nvGrpSpPr>
            <p:grpSpPr>
              <a:xfrm rot="4907208">
                <a:off x="1048203" y="7343774"/>
                <a:ext cx="333375" cy="1238250"/>
                <a:chOff x="1048203" y="7343774"/>
                <a:chExt cx="333375" cy="1238250"/>
              </a:xfrm>
            </p:grpSpPr>
            <p:sp>
              <p:nvSpPr>
                <p:cNvPr id="29" name="楕円 28"/>
                <p:cNvSpPr/>
                <p:nvPr/>
              </p:nvSpPr>
              <p:spPr>
                <a:xfrm>
                  <a:off x="1048203" y="7343774"/>
                  <a:ext cx="333375" cy="1238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30" name="楕円 29"/>
                <p:cNvSpPr/>
                <p:nvPr/>
              </p:nvSpPr>
              <p:spPr>
                <a:xfrm>
                  <a:off x="1162503" y="7458074"/>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grpSp>
            <p:nvGrpSpPr>
              <p:cNvPr id="22" name="グループ化 21"/>
              <p:cNvGrpSpPr/>
              <p:nvPr/>
            </p:nvGrpSpPr>
            <p:grpSpPr>
              <a:xfrm rot="17172999">
                <a:off x="1000579" y="7667627"/>
                <a:ext cx="295275" cy="1085849"/>
                <a:chOff x="1000579" y="7667627"/>
                <a:chExt cx="295275" cy="1085849"/>
              </a:xfrm>
            </p:grpSpPr>
            <p:sp>
              <p:nvSpPr>
                <p:cNvPr id="26" name="楕円 25"/>
                <p:cNvSpPr/>
                <p:nvPr/>
              </p:nvSpPr>
              <p:spPr>
                <a:xfrm>
                  <a:off x="1000579" y="7667627"/>
                  <a:ext cx="295275" cy="1047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27" name="楕円 26"/>
                <p:cNvSpPr/>
                <p:nvPr/>
              </p:nvSpPr>
              <p:spPr>
                <a:xfrm>
                  <a:off x="1095829" y="7677151"/>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28" name="楕円 27"/>
                <p:cNvSpPr/>
                <p:nvPr/>
              </p:nvSpPr>
              <p:spPr>
                <a:xfrm>
                  <a:off x="1048204" y="8610601"/>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23" name="楕円 22"/>
              <p:cNvSpPr/>
              <p:nvPr/>
            </p:nvSpPr>
            <p:spPr>
              <a:xfrm>
                <a:off x="1514930" y="7324725"/>
                <a:ext cx="266700"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cxnSp>
            <p:nvCxnSpPr>
              <p:cNvPr id="24" name="直線コネクタ 23"/>
              <p:cNvCxnSpPr/>
              <p:nvPr/>
            </p:nvCxnSpPr>
            <p:spPr>
              <a:xfrm>
                <a:off x="124280" y="8562975"/>
                <a:ext cx="2657475"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114755" y="4714875"/>
                <a:ext cx="9526" cy="383857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テキスト ボックス 357"/>
            <p:cNvSpPr txBox="1"/>
            <p:nvPr/>
          </p:nvSpPr>
          <p:spPr>
            <a:xfrm>
              <a:off x="4940329" y="2080040"/>
              <a:ext cx="1150388" cy="241311"/>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p>
              <a:pPr algn="ctr">
                <a:spcAft>
                  <a:spcPts val="0"/>
                </a:spcAft>
              </a:pPr>
              <a:r>
                <a:rPr lang="ja-JP" sz="1000">
                  <a:solidFill>
                    <a:srgbClr val="000000"/>
                  </a:solidFill>
                  <a:effectLst/>
                  <a:latin typeface="ＭＳ Ｐゴシック" panose="020B0600070205080204" pitchFamily="50" charset="-128"/>
                  <a:ea typeface="HGPｺﾞｼｯｸM" panose="020B0600000000000000" pitchFamily="50" charset="-128"/>
                  <a:cs typeface="Times New Roman" panose="02020603050405020304" pitchFamily="18" charset="0"/>
                </a:rPr>
                <a:t>しゃがんだ作業</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7" name="スライド番号プレースホルダー 6"/>
          <p:cNvSpPr>
            <a:spLocks noGrp="1"/>
          </p:cNvSpPr>
          <p:nvPr>
            <p:ph type="sldNum" sz="quarter" idx="12"/>
          </p:nvPr>
        </p:nvSpPr>
        <p:spPr/>
        <p:txBody>
          <a:bodyPr/>
          <a:lstStyle/>
          <a:p>
            <a:fld id="{E546A27F-5BA7-425D-BEAE-9A08454FA985}" type="slidenum">
              <a:rPr kumimoji="1" lang="ja-JP" altLang="en-US" smtClean="0"/>
              <a:t>16</a:t>
            </a:fld>
            <a:endParaRPr kumimoji="1" lang="ja-JP" altLang="en-US"/>
          </a:p>
        </p:txBody>
      </p:sp>
    </p:spTree>
    <p:extLst>
      <p:ext uri="{BB962C8B-B14F-4D97-AF65-F5344CB8AC3E}">
        <p14:creationId xmlns:p14="http://schemas.microsoft.com/office/powerpoint/2010/main" val="1403656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1131499" y="933450"/>
            <a:ext cx="10515600" cy="938481"/>
          </a:xfrm>
        </p:spPr>
        <p:txBody>
          <a:bodyPr>
            <a:normAutofit/>
          </a:bodyPr>
          <a:lstStyle/>
          <a:p>
            <a:pPr marL="0" indent="0">
              <a:buNone/>
            </a:pPr>
            <a:r>
              <a:rPr lang="ja-JP" altLang="en-US" sz="2000" dirty="0" smtClean="0">
                <a:latin typeface="HGPｺﾞｼｯｸE" panose="020B0900000000000000" pitchFamily="50" charset="-128"/>
                <a:ea typeface="HGPｺﾞｼｯｸE" panose="020B0900000000000000" pitchFamily="50" charset="-128"/>
              </a:rPr>
              <a:t>④</a:t>
            </a:r>
            <a:r>
              <a:rPr lang="en-US" altLang="ja-JP" sz="2000" dirty="0" smtClean="0">
                <a:latin typeface="HGPｺﾞｼｯｸE" panose="020B0900000000000000" pitchFamily="50" charset="-128"/>
                <a:ea typeface="HGPｺﾞｼｯｸE" panose="020B0900000000000000" pitchFamily="50" charset="-128"/>
              </a:rPr>
              <a:t>-1</a:t>
            </a:r>
            <a:r>
              <a:rPr lang="ja-JP" altLang="en-US" sz="2000" dirty="0" smtClean="0">
                <a:latin typeface="HGPｺﾞｼｯｸE" panose="020B0900000000000000" pitchFamily="50" charset="-128"/>
                <a:ea typeface="HGPｺﾞｼｯｸE" panose="020B0900000000000000" pitchFamily="50" charset="-128"/>
              </a:rPr>
              <a:t>　</a:t>
            </a:r>
            <a:r>
              <a:rPr lang="ja-JP" altLang="en-US" sz="2000" dirty="0" smtClean="0">
                <a:solidFill>
                  <a:srgbClr val="FF0000"/>
                </a:solidFill>
                <a:latin typeface="HGPｺﾞｼｯｸE" panose="020B0900000000000000" pitchFamily="50" charset="-128"/>
                <a:ea typeface="HGPｺﾞｼｯｸE" panose="020B0900000000000000" pitchFamily="50" charset="-128"/>
              </a:rPr>
              <a:t>市販</a:t>
            </a:r>
            <a:r>
              <a:rPr lang="ja-JP" altLang="en-US" sz="2000" dirty="0">
                <a:latin typeface="HGPｺﾞｼｯｸE" panose="020B0900000000000000" pitchFamily="50" charset="-128"/>
                <a:ea typeface="HGPｺﾞｼｯｸE" panose="020B0900000000000000" pitchFamily="50" charset="-128"/>
              </a:rPr>
              <a:t>されて</a:t>
            </a:r>
            <a:r>
              <a:rPr lang="ja-JP" altLang="en-US" sz="2000" dirty="0" smtClean="0">
                <a:latin typeface="HGPｺﾞｼｯｸE" panose="020B0900000000000000" pitchFamily="50" charset="-128"/>
                <a:ea typeface="HGPｺﾞｼｯｸE" panose="020B0900000000000000" pitchFamily="50" charset="-128"/>
              </a:rPr>
              <a:t>いる腰痛防止用アシストスーツ等を</a:t>
            </a:r>
            <a:r>
              <a:rPr lang="ja-JP" altLang="en-US" sz="2000" dirty="0" smtClean="0">
                <a:solidFill>
                  <a:srgbClr val="FF0000"/>
                </a:solidFill>
                <a:latin typeface="HGPｺﾞｼｯｸE" panose="020B0900000000000000" pitchFamily="50" charset="-128"/>
                <a:ea typeface="HGPｺﾞｼｯｸE" panose="020B0900000000000000" pitchFamily="50" charset="-128"/>
              </a:rPr>
              <a:t>試着</a:t>
            </a:r>
            <a:r>
              <a:rPr lang="ja-JP" altLang="en-US" sz="2000" dirty="0" smtClean="0">
                <a:latin typeface="HGPｺﾞｼｯｸE" panose="020B0900000000000000" pitchFamily="50" charset="-128"/>
                <a:ea typeface="HGPｺﾞｼｯｸE" panose="020B0900000000000000" pitchFamily="50" charset="-128"/>
              </a:rPr>
              <a:t>してみる</a:t>
            </a:r>
            <a:endParaRPr kumimoji="1" lang="en-US" altLang="ja-JP" sz="2000" dirty="0" smtClean="0">
              <a:latin typeface="HGPｺﾞｼｯｸE" panose="020B0900000000000000" pitchFamily="50" charset="-128"/>
              <a:ea typeface="HGPｺﾞｼｯｸE" panose="020B0900000000000000" pitchFamily="50" charset="-128"/>
            </a:endParaRPr>
          </a:p>
          <a:p>
            <a:pPr lvl="1">
              <a:buFont typeface="Wingdings" panose="05000000000000000000" pitchFamily="2" charset="2"/>
              <a:buChar char="l"/>
            </a:pPr>
            <a:r>
              <a:rPr lang="ja-JP" altLang="en-US" sz="1600" dirty="0" smtClean="0">
                <a:solidFill>
                  <a:srgbClr val="002060"/>
                </a:solidFill>
                <a:latin typeface="HGPｺﾞｼｯｸE" panose="020B0900000000000000" pitchFamily="50" charset="-128"/>
                <a:ea typeface="HGPｺﾞｼｯｸE" panose="020B0900000000000000" pitchFamily="50" charset="-128"/>
              </a:rPr>
              <a:t>介護職員用のアシストスーツ等　さくらメディカル㈱</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lvl="1">
              <a:buFont typeface="Wingdings" panose="05000000000000000000" pitchFamily="2" charset="2"/>
              <a:buChar char="l"/>
            </a:pPr>
            <a:r>
              <a:rPr lang="ja-JP" altLang="en-US" sz="1600" dirty="0">
                <a:solidFill>
                  <a:srgbClr val="002060"/>
                </a:solidFill>
                <a:latin typeface="HGPｺﾞｼｯｸE" panose="020B0900000000000000" pitchFamily="50" charset="-128"/>
                <a:ea typeface="HGPｺﾞｼｯｸE" panose="020B0900000000000000" pitchFamily="50" charset="-128"/>
              </a:rPr>
              <a:t>建設</a:t>
            </a:r>
            <a:r>
              <a:rPr lang="ja-JP" altLang="en-US" sz="1600" dirty="0" smtClean="0">
                <a:solidFill>
                  <a:srgbClr val="002060"/>
                </a:solidFill>
                <a:latin typeface="HGPｺﾞｼｯｸE" panose="020B0900000000000000" pitchFamily="50" charset="-128"/>
                <a:ea typeface="HGPｺﾞｼｯｸE" panose="020B0900000000000000" pitchFamily="50" charset="-128"/>
              </a:rPr>
              <a:t>作業員用のアシストスーツ等　ミドリ安全㈱</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p:txBody>
      </p:sp>
      <p:sp>
        <p:nvSpPr>
          <p:cNvPr id="5" name="タイトル 1"/>
          <p:cNvSpPr>
            <a:spLocks noGrp="1"/>
          </p:cNvSpPr>
          <p:nvPr>
            <p:ph type="title"/>
          </p:nvPr>
        </p:nvSpPr>
        <p:spPr>
          <a:xfrm>
            <a:off x="838200" y="365125"/>
            <a:ext cx="10515600" cy="568325"/>
          </a:xfrm>
        </p:spPr>
        <p:txBody>
          <a:bodyPr>
            <a:normAutofit/>
          </a:bodyPr>
          <a:lstStyle/>
          <a:p>
            <a:r>
              <a:rPr lang="ja-JP" altLang="en-US" sz="2400" dirty="0">
                <a:latin typeface="HGPｺﾞｼｯｸE" panose="020B0900000000000000" pitchFamily="50" charset="-128"/>
                <a:ea typeface="HGPｺﾞｼｯｸE" panose="020B0900000000000000" pitchFamily="50" charset="-128"/>
              </a:rPr>
              <a:t>２．建設業の現場作業員の</a:t>
            </a:r>
            <a:r>
              <a:rPr lang="ja-JP" altLang="en-US" sz="2400" dirty="0" smtClean="0">
                <a:latin typeface="HGPｺﾞｼｯｸE" panose="020B0900000000000000" pitchFamily="50" charset="-128"/>
                <a:ea typeface="HGPｺﾞｼｯｸE" panose="020B0900000000000000" pitchFamily="50" charset="-128"/>
              </a:rPr>
              <a:t>負担軽減の検討</a:t>
            </a:r>
            <a:endParaRPr kumimoji="1" lang="ja-JP" altLang="en-US" sz="2400" dirty="0">
              <a:latin typeface="HGPｺﾞｼｯｸE" panose="020B0900000000000000" pitchFamily="50" charset="-128"/>
              <a:ea typeface="HGPｺﾞｼｯｸE" panose="020B0900000000000000"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174" y="2001327"/>
            <a:ext cx="2539219" cy="1904415"/>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097941" y="3459192"/>
            <a:ext cx="2915728" cy="1457864"/>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973648" y="3454519"/>
            <a:ext cx="2897036" cy="1448518"/>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295650" y="3454519"/>
            <a:ext cx="2897035" cy="1448518"/>
          </a:xfrm>
          <a:prstGeom prst="rect">
            <a:avLst/>
          </a:prstGeom>
        </p:spPr>
      </p:pic>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835336" y="3454519"/>
            <a:ext cx="2897036" cy="1448518"/>
          </a:xfrm>
          <a:prstGeom prst="rect">
            <a:avLst/>
          </a:prstGeom>
        </p:spPr>
      </p:pic>
      <p:pic>
        <p:nvPicPr>
          <p:cNvPr id="11" name="図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8174" y="4382575"/>
            <a:ext cx="2539219" cy="1904414"/>
          </a:xfrm>
          <a:prstGeom prst="rect">
            <a:avLst/>
          </a:prstGeom>
        </p:spPr>
      </p:pic>
      <p:sp>
        <p:nvSpPr>
          <p:cNvPr id="3" name="スライド番号プレースホルダー 2"/>
          <p:cNvSpPr>
            <a:spLocks noGrp="1"/>
          </p:cNvSpPr>
          <p:nvPr>
            <p:ph type="sldNum" sz="quarter" idx="12"/>
          </p:nvPr>
        </p:nvSpPr>
        <p:spPr/>
        <p:txBody>
          <a:bodyPr/>
          <a:lstStyle/>
          <a:p>
            <a:fld id="{E546A27F-5BA7-425D-BEAE-9A08454FA985}" type="slidenum">
              <a:rPr kumimoji="1" lang="ja-JP" altLang="en-US" smtClean="0"/>
              <a:t>17</a:t>
            </a:fld>
            <a:endParaRPr kumimoji="1" lang="ja-JP" altLang="en-US"/>
          </a:p>
        </p:txBody>
      </p:sp>
    </p:spTree>
    <p:extLst>
      <p:ext uri="{BB962C8B-B14F-4D97-AF65-F5344CB8AC3E}">
        <p14:creationId xmlns:p14="http://schemas.microsoft.com/office/powerpoint/2010/main" val="1106509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1131499" y="933450"/>
            <a:ext cx="10515600" cy="938481"/>
          </a:xfrm>
        </p:spPr>
        <p:txBody>
          <a:bodyPr>
            <a:normAutofit/>
          </a:bodyPr>
          <a:lstStyle/>
          <a:p>
            <a:pPr marL="0" indent="0">
              <a:buNone/>
            </a:pPr>
            <a:r>
              <a:rPr lang="ja-JP" altLang="en-US" sz="2000" dirty="0" smtClean="0">
                <a:latin typeface="HGPｺﾞｼｯｸE" panose="020B0900000000000000" pitchFamily="50" charset="-128"/>
                <a:ea typeface="HGPｺﾞｼｯｸE" panose="020B0900000000000000" pitchFamily="50" charset="-128"/>
              </a:rPr>
              <a:t>④</a:t>
            </a:r>
            <a:r>
              <a:rPr lang="en-US" altLang="ja-JP" sz="2000" dirty="0" smtClean="0">
                <a:latin typeface="HGPｺﾞｼｯｸE" panose="020B0900000000000000" pitchFamily="50" charset="-128"/>
                <a:ea typeface="HGPｺﾞｼｯｸE" panose="020B0900000000000000" pitchFamily="50" charset="-128"/>
              </a:rPr>
              <a:t>-2</a:t>
            </a:r>
            <a:r>
              <a:rPr lang="ja-JP" altLang="en-US" sz="2000" dirty="0" smtClean="0">
                <a:latin typeface="HGPｺﾞｼｯｸE" panose="020B0900000000000000" pitchFamily="50" charset="-128"/>
                <a:ea typeface="HGPｺﾞｼｯｸE" panose="020B0900000000000000" pitchFamily="50" charset="-128"/>
              </a:rPr>
              <a:t>　現場</a:t>
            </a:r>
            <a:r>
              <a:rPr lang="ja-JP" altLang="en-US" sz="2000" dirty="0">
                <a:latin typeface="HGPｺﾞｼｯｸE" panose="020B0900000000000000" pitchFamily="50" charset="-128"/>
                <a:ea typeface="HGPｺﾞｼｯｸE" panose="020B0900000000000000" pitchFamily="50" charset="-128"/>
              </a:rPr>
              <a:t>作業員</a:t>
            </a:r>
            <a:r>
              <a:rPr lang="ja-JP" altLang="en-US" sz="2000" dirty="0" smtClean="0">
                <a:latin typeface="HGPｺﾞｼｯｸE" panose="020B0900000000000000" pitchFamily="50" charset="-128"/>
                <a:ea typeface="HGPｺﾞｼｯｸE" panose="020B0900000000000000" pitchFamily="50" charset="-128"/>
              </a:rPr>
              <a:t>の服装・保護具から</a:t>
            </a:r>
            <a:r>
              <a:rPr lang="ja-JP" altLang="en-US" sz="2000" dirty="0" smtClean="0">
                <a:solidFill>
                  <a:srgbClr val="FF0000"/>
                </a:solidFill>
                <a:latin typeface="HGPｺﾞｼｯｸE" panose="020B0900000000000000" pitchFamily="50" charset="-128"/>
                <a:ea typeface="HGPｺﾞｼｯｸE" panose="020B0900000000000000" pitchFamily="50" charset="-128"/>
              </a:rPr>
              <a:t>条件を考察</a:t>
            </a:r>
            <a:r>
              <a:rPr lang="ja-JP" altLang="en-US" sz="2000" dirty="0" smtClean="0">
                <a:latin typeface="HGPｺﾞｼｯｸE" panose="020B0900000000000000" pitchFamily="50" charset="-128"/>
                <a:ea typeface="HGPｺﾞｼｯｸE" panose="020B0900000000000000" pitchFamily="50" charset="-128"/>
              </a:rPr>
              <a:t>する</a:t>
            </a:r>
            <a:endParaRPr kumimoji="1" lang="en-US" altLang="ja-JP" sz="2000" dirty="0" smtClean="0">
              <a:latin typeface="HGPｺﾞｼｯｸE" panose="020B0900000000000000" pitchFamily="50" charset="-128"/>
              <a:ea typeface="HGPｺﾞｼｯｸE" panose="020B0900000000000000" pitchFamily="50" charset="-128"/>
            </a:endParaRPr>
          </a:p>
          <a:p>
            <a:pPr lvl="1">
              <a:buFont typeface="Wingdings" panose="05000000000000000000" pitchFamily="2" charset="2"/>
              <a:buChar char="l"/>
            </a:pPr>
            <a:r>
              <a:rPr lang="ja-JP" altLang="en-US" sz="1600" dirty="0" smtClean="0">
                <a:solidFill>
                  <a:srgbClr val="002060"/>
                </a:solidFill>
                <a:latin typeface="HGPｺﾞｼｯｸE" panose="020B0900000000000000" pitchFamily="50" charset="-128"/>
                <a:ea typeface="HGPｺﾞｼｯｸE" panose="020B0900000000000000" pitchFamily="50" charset="-128"/>
              </a:rPr>
              <a:t>多種の道具を使用する作業には腰袋が必要</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lvl="1">
              <a:buFont typeface="Wingdings" panose="05000000000000000000" pitchFamily="2" charset="2"/>
              <a:buChar char="l"/>
            </a:pPr>
            <a:r>
              <a:rPr lang="ja-JP" altLang="en-US" sz="1600" dirty="0" smtClean="0">
                <a:solidFill>
                  <a:srgbClr val="002060"/>
                </a:solidFill>
                <a:latin typeface="HGPｺﾞｼｯｸE" panose="020B0900000000000000" pitchFamily="50" charset="-128"/>
                <a:ea typeface="HGPｺﾞｼｯｸE" panose="020B0900000000000000" pitchFamily="50" charset="-128"/>
              </a:rPr>
              <a:t>高所での作業時はフルハーネス型の安全帯を着用しなければならない</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p:txBody>
      </p:sp>
      <p:sp>
        <p:nvSpPr>
          <p:cNvPr id="5" name="タイトル 1"/>
          <p:cNvSpPr>
            <a:spLocks noGrp="1"/>
          </p:cNvSpPr>
          <p:nvPr>
            <p:ph type="title"/>
          </p:nvPr>
        </p:nvSpPr>
        <p:spPr>
          <a:xfrm>
            <a:off x="838200" y="365125"/>
            <a:ext cx="10515600" cy="568325"/>
          </a:xfrm>
        </p:spPr>
        <p:txBody>
          <a:bodyPr>
            <a:normAutofit/>
          </a:bodyPr>
          <a:lstStyle/>
          <a:p>
            <a:r>
              <a:rPr lang="ja-JP" altLang="en-US" sz="2400" dirty="0">
                <a:latin typeface="HGPｺﾞｼｯｸE" panose="020B0900000000000000" pitchFamily="50" charset="-128"/>
                <a:ea typeface="HGPｺﾞｼｯｸE" panose="020B0900000000000000" pitchFamily="50" charset="-128"/>
              </a:rPr>
              <a:t>２．建設業の現場作業員の</a:t>
            </a:r>
            <a:r>
              <a:rPr lang="ja-JP" altLang="en-US" sz="2400" dirty="0" smtClean="0">
                <a:latin typeface="HGPｺﾞｼｯｸE" panose="020B0900000000000000" pitchFamily="50" charset="-128"/>
                <a:ea typeface="HGPｺﾞｼｯｸE" panose="020B0900000000000000" pitchFamily="50" charset="-128"/>
              </a:rPr>
              <a:t>負担軽減の検討</a:t>
            </a:r>
            <a:endParaRPr kumimoji="1" lang="ja-JP" altLang="en-US" sz="2400" dirty="0">
              <a:latin typeface="HGPｺﾞｼｯｸE" panose="020B0900000000000000" pitchFamily="50" charset="-128"/>
              <a:ea typeface="HGPｺﾞｼｯｸE" panose="020B0900000000000000"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4576" y="526313"/>
            <a:ext cx="3562523" cy="4132857"/>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018" y="2086562"/>
            <a:ext cx="2926831" cy="2357977"/>
          </a:xfrm>
          <a:prstGeom prst="rect">
            <a:avLst/>
          </a:prstGeom>
        </p:spPr>
      </p:pic>
      <p:sp>
        <p:nvSpPr>
          <p:cNvPr id="9" name="テキスト ボックス 8"/>
          <p:cNvSpPr txBox="1"/>
          <p:nvPr/>
        </p:nvSpPr>
        <p:spPr>
          <a:xfrm>
            <a:off x="2798033" y="4659170"/>
            <a:ext cx="2226640" cy="307777"/>
          </a:xfrm>
          <a:prstGeom prst="rect">
            <a:avLst/>
          </a:prstGeom>
          <a:noFill/>
        </p:spPr>
        <p:txBody>
          <a:bodyPr wrap="square" rtlCol="0">
            <a:spAutoFit/>
          </a:bodyPr>
          <a:lstStyle/>
          <a:p>
            <a:pPr algn="ctr"/>
            <a:r>
              <a:rPr kumimoji="1" lang="ja-JP" altLang="en-US" sz="1400" dirty="0" smtClean="0">
                <a:solidFill>
                  <a:srgbClr val="002060"/>
                </a:solidFill>
                <a:latin typeface="HGSｺﾞｼｯｸE" panose="020B0900000000000000" pitchFamily="50" charset="-128"/>
                <a:ea typeface="HGSｺﾞｼｯｸE" panose="020B0900000000000000" pitchFamily="50" charset="-128"/>
              </a:rPr>
              <a:t>腰袋（重量５～</a:t>
            </a:r>
            <a:r>
              <a:rPr kumimoji="1" lang="en-US" altLang="ja-JP" sz="1400" dirty="0" smtClean="0">
                <a:solidFill>
                  <a:srgbClr val="002060"/>
                </a:solidFill>
                <a:latin typeface="HGSｺﾞｼｯｸE" panose="020B0900000000000000" pitchFamily="50" charset="-128"/>
                <a:ea typeface="HGSｺﾞｼｯｸE" panose="020B0900000000000000" pitchFamily="50" charset="-128"/>
              </a:rPr>
              <a:t>10</a:t>
            </a:r>
            <a:r>
              <a:rPr kumimoji="1" lang="ja-JP" altLang="en-US" sz="1400" dirty="0" smtClean="0">
                <a:solidFill>
                  <a:srgbClr val="002060"/>
                </a:solidFill>
                <a:latin typeface="HGSｺﾞｼｯｸE" panose="020B0900000000000000" pitchFamily="50" charset="-128"/>
                <a:ea typeface="HGSｺﾞｼｯｸE" panose="020B0900000000000000" pitchFamily="50" charset="-128"/>
              </a:rPr>
              <a:t>㎏）</a:t>
            </a:r>
            <a:endParaRPr kumimoji="1" lang="ja-JP" altLang="en-US" sz="1400" dirty="0">
              <a:solidFill>
                <a:srgbClr val="002060"/>
              </a:solidFill>
              <a:latin typeface="HGSｺﾞｼｯｸE" panose="020B0900000000000000" pitchFamily="50" charset="-128"/>
              <a:ea typeface="HGSｺﾞｼｯｸE" panose="020B0900000000000000" pitchFamily="50" charset="-128"/>
            </a:endParaRPr>
          </a:p>
        </p:txBody>
      </p:sp>
      <p:sp>
        <p:nvSpPr>
          <p:cNvPr id="10" name="テキスト ボックス 9"/>
          <p:cNvSpPr txBox="1"/>
          <p:nvPr/>
        </p:nvSpPr>
        <p:spPr>
          <a:xfrm>
            <a:off x="7855981" y="4612597"/>
            <a:ext cx="4019711" cy="307777"/>
          </a:xfrm>
          <a:prstGeom prst="rect">
            <a:avLst/>
          </a:prstGeom>
          <a:noFill/>
        </p:spPr>
        <p:txBody>
          <a:bodyPr wrap="square" rtlCol="0">
            <a:spAutoFit/>
          </a:bodyPr>
          <a:lstStyle/>
          <a:p>
            <a:pPr algn="ctr"/>
            <a:r>
              <a:rPr kumimoji="1" lang="ja-JP" altLang="en-US" sz="1400" dirty="0" smtClean="0">
                <a:solidFill>
                  <a:srgbClr val="002060"/>
                </a:solidFill>
                <a:latin typeface="HGSｺﾞｼｯｸE" panose="020B0900000000000000" pitchFamily="50" charset="-128"/>
                <a:ea typeface="HGSｺﾞｼｯｸE" panose="020B0900000000000000" pitchFamily="50" charset="-128"/>
              </a:rPr>
              <a:t>フルハーネス型安全帯（重量</a:t>
            </a:r>
            <a:r>
              <a:rPr kumimoji="1" lang="en-US" altLang="ja-JP" sz="1400" dirty="0" smtClean="0">
                <a:solidFill>
                  <a:srgbClr val="002060"/>
                </a:solidFill>
                <a:latin typeface="HGSｺﾞｼｯｸE" panose="020B0900000000000000" pitchFamily="50" charset="-128"/>
                <a:ea typeface="HGSｺﾞｼｯｸE" panose="020B0900000000000000" pitchFamily="50" charset="-128"/>
              </a:rPr>
              <a:t>3kg</a:t>
            </a:r>
            <a:r>
              <a:rPr kumimoji="1" lang="ja-JP" altLang="en-US" sz="1400" dirty="0" smtClean="0">
                <a:solidFill>
                  <a:srgbClr val="002060"/>
                </a:solidFill>
                <a:latin typeface="HGSｺﾞｼｯｸE" panose="020B0900000000000000" pitchFamily="50" charset="-128"/>
                <a:ea typeface="HGSｺﾞｼｯｸE" panose="020B0900000000000000" pitchFamily="50" charset="-128"/>
              </a:rPr>
              <a:t>前後）</a:t>
            </a:r>
            <a:endParaRPr kumimoji="1" lang="ja-JP" altLang="en-US" sz="1400" dirty="0">
              <a:solidFill>
                <a:srgbClr val="002060"/>
              </a:solidFill>
              <a:latin typeface="HGSｺﾞｼｯｸE" panose="020B0900000000000000" pitchFamily="50" charset="-128"/>
              <a:ea typeface="HGSｺﾞｼｯｸE" panose="020B0900000000000000" pitchFamily="50" charset="-128"/>
            </a:endParaRPr>
          </a:p>
        </p:txBody>
      </p:sp>
      <p:sp>
        <p:nvSpPr>
          <p:cNvPr id="11" name="角丸四角形 10"/>
          <p:cNvSpPr/>
          <p:nvPr/>
        </p:nvSpPr>
        <p:spPr>
          <a:xfrm>
            <a:off x="838200" y="5046453"/>
            <a:ext cx="10263996" cy="153550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kumimoji="1" lang="ja-JP" altLang="en-US" sz="1600" b="1" dirty="0" smtClean="0">
                <a:solidFill>
                  <a:srgbClr val="C00000"/>
                </a:solidFill>
                <a:latin typeface="HGSｺﾞｼｯｸE" panose="020B0900000000000000" pitchFamily="50" charset="-128"/>
                <a:ea typeface="HGSｺﾞｼｯｸE" panose="020B0900000000000000" pitchFamily="50" charset="-128"/>
              </a:rPr>
              <a:t>腰痛防止対策用品の開発条件</a:t>
            </a:r>
            <a:endParaRPr kumimoji="1" lang="en-US" altLang="ja-JP" sz="1600" b="1" dirty="0" smtClean="0">
              <a:solidFill>
                <a:srgbClr val="C00000"/>
              </a:solidFill>
              <a:latin typeface="HGSｺﾞｼｯｸE" panose="020B0900000000000000" pitchFamily="50" charset="-128"/>
              <a:ea typeface="HGSｺﾞｼｯｸE" panose="020B0900000000000000" pitchFamily="50" charset="-128"/>
            </a:endParaRPr>
          </a:p>
          <a:p>
            <a:r>
              <a:rPr lang="ja-JP" altLang="en-US" sz="1600" dirty="0" smtClean="0">
                <a:latin typeface="HGSｺﾞｼｯｸE" panose="020B0900000000000000" pitchFamily="50" charset="-128"/>
                <a:ea typeface="HGSｺﾞｼｯｸE" panose="020B0900000000000000" pitchFamily="50" charset="-128"/>
              </a:rPr>
              <a:t>・装着重量が軽い</a:t>
            </a:r>
            <a:endParaRPr lang="en-US" altLang="ja-JP" sz="1600" dirty="0" smtClean="0">
              <a:latin typeface="HGSｺﾞｼｯｸE" panose="020B0900000000000000" pitchFamily="50" charset="-128"/>
              <a:ea typeface="HGSｺﾞｼｯｸE" panose="020B0900000000000000" pitchFamily="50" charset="-128"/>
            </a:endParaRPr>
          </a:p>
          <a:p>
            <a:r>
              <a:rPr kumimoji="1" lang="ja-JP" altLang="en-US" sz="1600" dirty="0" smtClean="0">
                <a:latin typeface="HGSｺﾞｼｯｸE" panose="020B0900000000000000" pitchFamily="50" charset="-128"/>
                <a:ea typeface="HGSｺﾞｼｯｸE" panose="020B0900000000000000" pitchFamily="50" charset="-128"/>
              </a:rPr>
              <a:t>・装着したまま多様な作業ができる</a:t>
            </a:r>
            <a:r>
              <a:rPr kumimoji="1" lang="en-US" altLang="ja-JP" sz="1600" dirty="0" smtClean="0">
                <a:latin typeface="HGSｺﾞｼｯｸE" panose="020B0900000000000000" pitchFamily="50" charset="-128"/>
                <a:ea typeface="HGSｺﾞｼｯｸE" panose="020B0900000000000000" pitchFamily="50" charset="-128"/>
              </a:rPr>
              <a:t>or</a:t>
            </a:r>
            <a:r>
              <a:rPr lang="ja-JP" altLang="en-US" sz="1600" dirty="0">
                <a:latin typeface="HGSｺﾞｼｯｸE" panose="020B0900000000000000" pitchFamily="50" charset="-128"/>
                <a:ea typeface="HGSｺﾞｼｯｸE" panose="020B0900000000000000" pitchFamily="50" charset="-128"/>
              </a:rPr>
              <a:t>簡単に着脱できる</a:t>
            </a:r>
            <a:endParaRPr kumimoji="1" lang="en-US" altLang="ja-JP" sz="1600" dirty="0" smtClean="0">
              <a:latin typeface="HGSｺﾞｼｯｸE" panose="020B0900000000000000" pitchFamily="50" charset="-128"/>
              <a:ea typeface="HGSｺﾞｼｯｸE" panose="020B0900000000000000" pitchFamily="50" charset="-128"/>
            </a:endParaRPr>
          </a:p>
          <a:p>
            <a:r>
              <a:rPr lang="ja-JP" altLang="en-US" sz="1600" dirty="0" smtClean="0">
                <a:latin typeface="HGSｺﾞｼｯｸE" panose="020B0900000000000000" pitchFamily="50" charset="-128"/>
                <a:ea typeface="HGSｺﾞｼｯｸE" panose="020B0900000000000000" pitchFamily="50" charset="-128"/>
              </a:rPr>
              <a:t>・フルハーネス型安全帯を装着していても苦にならない</a:t>
            </a:r>
            <a:endParaRPr lang="en-US" altLang="ja-JP" sz="1600" dirty="0" smtClean="0">
              <a:latin typeface="HGSｺﾞｼｯｸE" panose="020B0900000000000000" pitchFamily="50" charset="-128"/>
              <a:ea typeface="HGSｺﾞｼｯｸE" panose="020B0900000000000000" pitchFamily="50" charset="-128"/>
            </a:endParaRPr>
          </a:p>
          <a:p>
            <a:r>
              <a:rPr kumimoji="1" lang="ja-JP" altLang="en-US" sz="1600" dirty="0" smtClean="0">
                <a:latin typeface="HGSｺﾞｼｯｸE" panose="020B0900000000000000" pitchFamily="50" charset="-128"/>
                <a:ea typeface="HGSｺﾞｼｯｸE" panose="020B0900000000000000" pitchFamily="50" charset="-128"/>
              </a:rPr>
              <a:t>・雨天でも使用できる</a:t>
            </a:r>
            <a:endParaRPr kumimoji="1" lang="ja-JP" altLang="en-US" sz="1600" dirty="0">
              <a:latin typeface="HGSｺﾞｼｯｸE" panose="020B0900000000000000" pitchFamily="50" charset="-128"/>
              <a:ea typeface="HGSｺﾞｼｯｸE" panose="020B0900000000000000" pitchFamily="50" charset="-128"/>
            </a:endParaRPr>
          </a:p>
        </p:txBody>
      </p:sp>
      <p:sp>
        <p:nvSpPr>
          <p:cNvPr id="3" name="スライド番号プレースホルダー 2"/>
          <p:cNvSpPr>
            <a:spLocks noGrp="1"/>
          </p:cNvSpPr>
          <p:nvPr>
            <p:ph type="sldNum" sz="quarter" idx="12"/>
          </p:nvPr>
        </p:nvSpPr>
        <p:spPr/>
        <p:txBody>
          <a:bodyPr/>
          <a:lstStyle/>
          <a:p>
            <a:fld id="{E546A27F-5BA7-425D-BEAE-9A08454FA985}" type="slidenum">
              <a:rPr kumimoji="1" lang="ja-JP" altLang="en-US" smtClean="0"/>
              <a:t>18</a:t>
            </a:fld>
            <a:endParaRPr kumimoji="1" lang="ja-JP" altLang="en-US"/>
          </a:p>
        </p:txBody>
      </p:sp>
    </p:spTree>
    <p:extLst>
      <p:ext uri="{BB962C8B-B14F-4D97-AF65-F5344CB8AC3E}">
        <p14:creationId xmlns:p14="http://schemas.microsoft.com/office/powerpoint/2010/main" val="3585278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1131499" y="933449"/>
            <a:ext cx="10515600" cy="2570241"/>
          </a:xfrm>
        </p:spPr>
        <p:txBody>
          <a:bodyPr>
            <a:normAutofit/>
          </a:bodyPr>
          <a:lstStyle/>
          <a:p>
            <a:pPr marL="0" indent="0">
              <a:buNone/>
            </a:pPr>
            <a:r>
              <a:rPr lang="ja-JP" altLang="en-US" sz="2000" dirty="0" smtClean="0">
                <a:latin typeface="HGPｺﾞｼｯｸE" panose="020B0900000000000000" pitchFamily="50" charset="-128"/>
                <a:ea typeface="HGPｺﾞｼｯｸE" panose="020B0900000000000000" pitchFamily="50" charset="-128"/>
              </a:rPr>
              <a:t>④</a:t>
            </a:r>
            <a:r>
              <a:rPr lang="en-US" altLang="ja-JP" sz="2000" dirty="0" smtClean="0">
                <a:latin typeface="HGPｺﾞｼｯｸE" panose="020B0900000000000000" pitchFamily="50" charset="-128"/>
                <a:ea typeface="HGPｺﾞｼｯｸE" panose="020B0900000000000000" pitchFamily="50" charset="-128"/>
              </a:rPr>
              <a:t>-3</a:t>
            </a:r>
            <a:r>
              <a:rPr lang="ja-JP" altLang="en-US" sz="2000" dirty="0" smtClean="0">
                <a:latin typeface="HGPｺﾞｼｯｸE" panose="020B0900000000000000" pitchFamily="50" charset="-128"/>
                <a:ea typeface="HGPｺﾞｼｯｸE" panose="020B0900000000000000" pitchFamily="50" charset="-128"/>
              </a:rPr>
              <a:t>　腰痛</a:t>
            </a:r>
            <a:r>
              <a:rPr lang="ja-JP" altLang="en-US" sz="2000" dirty="0">
                <a:latin typeface="HGPｺﾞｼｯｸE" panose="020B0900000000000000" pitchFamily="50" charset="-128"/>
                <a:ea typeface="HGPｺﾞｼｯｸE" panose="020B0900000000000000" pitchFamily="50" charset="-128"/>
              </a:rPr>
              <a:t>防止対策</a:t>
            </a:r>
            <a:r>
              <a:rPr lang="ja-JP" altLang="en-US" sz="2000" dirty="0" smtClean="0">
                <a:latin typeface="HGPｺﾞｼｯｸE" panose="020B0900000000000000" pitchFamily="50" charset="-128"/>
                <a:ea typeface="HGPｺﾞｼｯｸE" panose="020B0900000000000000" pitchFamily="50" charset="-128"/>
              </a:rPr>
              <a:t>用品（</a:t>
            </a:r>
            <a:r>
              <a:rPr lang="ja-JP" altLang="en-US" sz="2000" dirty="0" smtClean="0">
                <a:solidFill>
                  <a:srgbClr val="FF0000"/>
                </a:solidFill>
                <a:latin typeface="HGPｺﾞｼｯｸE" panose="020B0900000000000000" pitchFamily="50" charset="-128"/>
                <a:ea typeface="HGPｺﾞｼｯｸE" panose="020B0900000000000000" pitchFamily="50" charset="-128"/>
              </a:rPr>
              <a:t>パワーアシスト</a:t>
            </a:r>
            <a:r>
              <a:rPr lang="ja-JP" altLang="en-US" sz="2000" dirty="0" smtClean="0">
                <a:latin typeface="HGPｺﾞｼｯｸE" panose="020B0900000000000000" pitchFamily="50" charset="-128"/>
                <a:ea typeface="HGPｺﾞｼｯｸE" panose="020B0900000000000000" pitchFamily="50" charset="-128"/>
              </a:rPr>
              <a:t>）の</a:t>
            </a:r>
            <a:r>
              <a:rPr lang="ja-JP" altLang="en-US" sz="2000" dirty="0" smtClean="0">
                <a:solidFill>
                  <a:srgbClr val="FF0000"/>
                </a:solidFill>
                <a:latin typeface="HGPｺﾞｼｯｸE" panose="020B0900000000000000" pitchFamily="50" charset="-128"/>
                <a:ea typeface="HGPｺﾞｼｯｸE" panose="020B0900000000000000" pitchFamily="50" charset="-128"/>
              </a:rPr>
              <a:t>開発の方向性</a:t>
            </a:r>
            <a:endParaRPr kumimoji="1" lang="en-US" altLang="ja-JP" sz="2000" dirty="0" smtClean="0">
              <a:solidFill>
                <a:srgbClr val="FF0000"/>
              </a:solidFill>
              <a:latin typeface="HGPｺﾞｼｯｸE" panose="020B0900000000000000" pitchFamily="50" charset="-128"/>
              <a:ea typeface="HGPｺﾞｼｯｸE" panose="020B0900000000000000" pitchFamily="50" charset="-128"/>
            </a:endParaRPr>
          </a:p>
          <a:p>
            <a:pPr marL="857250" lvl="1" indent="-227013">
              <a:buFont typeface="+mj-lt"/>
              <a:buAutoNum type="romanLcPeriod"/>
            </a:pPr>
            <a:r>
              <a:rPr lang="ja-JP" altLang="en-US" sz="1600" dirty="0" smtClean="0">
                <a:solidFill>
                  <a:srgbClr val="002060"/>
                </a:solidFill>
                <a:latin typeface="HGPｺﾞｼｯｸE" panose="020B0900000000000000" pitchFamily="50" charset="-128"/>
                <a:ea typeface="HGPｺﾞｼｯｸE" panose="020B0900000000000000" pitchFamily="50" charset="-128"/>
              </a:rPr>
              <a:t>フルハーネス型安全帯とパワーアシスト機能が一体となっている。</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857250" lvl="1" indent="-227013">
              <a:buFont typeface="+mj-lt"/>
              <a:buAutoNum type="romanLcPeriod"/>
            </a:pPr>
            <a:r>
              <a:rPr lang="ja-JP" altLang="en-US" sz="1600" dirty="0">
                <a:solidFill>
                  <a:srgbClr val="002060"/>
                </a:solidFill>
                <a:latin typeface="HGPｺﾞｼｯｸE" panose="020B0900000000000000" pitchFamily="50" charset="-128"/>
                <a:ea typeface="HGPｺﾞｼｯｸE" panose="020B0900000000000000" pitchFamily="50" charset="-128"/>
              </a:rPr>
              <a:t>フルハーネス型</a:t>
            </a:r>
            <a:r>
              <a:rPr lang="ja-JP" altLang="en-US" sz="1600" dirty="0" smtClean="0">
                <a:solidFill>
                  <a:srgbClr val="002060"/>
                </a:solidFill>
                <a:latin typeface="HGPｺﾞｼｯｸE" panose="020B0900000000000000" pitchFamily="50" charset="-128"/>
                <a:ea typeface="HGPｺﾞｼｯｸE" panose="020B0900000000000000" pitchFamily="50" charset="-128"/>
              </a:rPr>
              <a:t>安全帯とは一体でないが、装着していても違和感がなく、着脱が容易</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857250" lvl="1" indent="-227013">
              <a:buFont typeface="+mj-lt"/>
              <a:buAutoNum type="romanLcPeriod"/>
            </a:pPr>
            <a:r>
              <a:rPr lang="ja-JP" altLang="en-US" sz="1600" dirty="0">
                <a:solidFill>
                  <a:srgbClr val="002060"/>
                </a:solidFill>
                <a:latin typeface="HGPｺﾞｼｯｸE" panose="020B0900000000000000" pitchFamily="50" charset="-128"/>
                <a:ea typeface="HGPｺﾞｼｯｸE" panose="020B0900000000000000" pitchFamily="50" charset="-128"/>
              </a:rPr>
              <a:t>作業姿勢を特定</a:t>
            </a:r>
            <a:r>
              <a:rPr lang="ja-JP" altLang="en-US" sz="1600" dirty="0" smtClean="0">
                <a:solidFill>
                  <a:srgbClr val="002060"/>
                </a:solidFill>
                <a:latin typeface="HGPｺﾞｼｯｸE" panose="020B0900000000000000" pitchFamily="50" charset="-128"/>
                <a:ea typeface="HGPｺﾞｼｯｸE" panose="020B0900000000000000" pitchFamily="50" charset="-128"/>
              </a:rPr>
              <a:t>して「この作業の時は非常に楽！」</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857250" lvl="1" indent="-227013">
              <a:buFont typeface="+mj-lt"/>
              <a:buAutoNum type="romanLcPeriod"/>
            </a:pPr>
            <a:r>
              <a:rPr lang="ja-JP" altLang="en-US" sz="1600" dirty="0" smtClean="0">
                <a:solidFill>
                  <a:srgbClr val="002060"/>
                </a:solidFill>
                <a:latin typeface="HGPｺﾞｼｯｸE" panose="020B0900000000000000" pitchFamily="50" charset="-128"/>
                <a:ea typeface="HGPｺﾞｼｯｸE" panose="020B0900000000000000" pitchFamily="50" charset="-128"/>
              </a:rPr>
              <a:t>コンプレッションウェアのようにパワーアシストの力は劣るが身に着けておくだけで効き目がある</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857250" lvl="1" indent="-227013">
              <a:buFont typeface="+mj-lt"/>
              <a:buAutoNum type="romanLcPeriod"/>
            </a:pPr>
            <a:r>
              <a:rPr lang="ja-JP" altLang="en-US" sz="1600" dirty="0" smtClean="0">
                <a:solidFill>
                  <a:srgbClr val="002060"/>
                </a:solidFill>
                <a:latin typeface="HGPｺﾞｼｯｸE" panose="020B0900000000000000" pitchFamily="50" charset="-128"/>
                <a:ea typeface="HGPｺﾞｼｯｸE" panose="020B0900000000000000" pitchFamily="50" charset="-128"/>
              </a:rPr>
              <a:t>Ｖ（価値）＝Ｆ（機能）</a:t>
            </a:r>
            <a:r>
              <a:rPr lang="en-US" altLang="ja-JP" sz="1600" dirty="0" smtClean="0">
                <a:solidFill>
                  <a:srgbClr val="002060"/>
                </a:solidFill>
                <a:latin typeface="HGPｺﾞｼｯｸE" panose="020B0900000000000000" pitchFamily="50" charset="-128"/>
                <a:ea typeface="HGPｺﾞｼｯｸE" panose="020B0900000000000000" pitchFamily="50" charset="-128"/>
              </a:rPr>
              <a:t>/</a:t>
            </a:r>
            <a:r>
              <a:rPr lang="ja-JP" altLang="en-US" sz="1600" dirty="0" smtClean="0">
                <a:solidFill>
                  <a:srgbClr val="002060"/>
                </a:solidFill>
                <a:latin typeface="HGPｺﾞｼｯｸE" panose="020B0900000000000000" pitchFamily="50" charset="-128"/>
                <a:ea typeface="HGPｺﾞｼｯｸE" panose="020B0900000000000000" pitchFamily="50" charset="-128"/>
              </a:rPr>
              <a:t>Ｃ（コスト）を意識し、価値の高いモノを開発する</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1077913" lvl="2" indent="-180975">
              <a:buFont typeface="Wingdings" panose="05000000000000000000" pitchFamily="2" charset="2"/>
              <a:buChar char="l"/>
            </a:pPr>
            <a:r>
              <a:rPr lang="ja-JP" altLang="en-US" sz="1400" dirty="0">
                <a:solidFill>
                  <a:srgbClr val="002060"/>
                </a:solidFill>
                <a:latin typeface="HGPｺﾞｼｯｸE" panose="020B0900000000000000" pitchFamily="50" charset="-128"/>
                <a:ea typeface="HGPｺﾞｼｯｸE" panose="020B0900000000000000" pitchFamily="50" charset="-128"/>
              </a:rPr>
              <a:t>パワーアシストの機能</a:t>
            </a:r>
            <a:r>
              <a:rPr lang="ja-JP" altLang="en-US" sz="1400" dirty="0" smtClean="0">
                <a:solidFill>
                  <a:srgbClr val="002060"/>
                </a:solidFill>
                <a:latin typeface="HGPｺﾞｼｯｸE" panose="020B0900000000000000" pitchFamily="50" charset="-128"/>
                <a:ea typeface="HGPｺﾞｼｯｸE" panose="020B0900000000000000" pitchFamily="50" charset="-128"/>
              </a:rPr>
              <a:t>が（良く）働き、価格が安い</a:t>
            </a: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1077913" lvl="2" indent="-180975">
              <a:buFont typeface="Wingdings" panose="05000000000000000000" pitchFamily="2" charset="2"/>
              <a:buChar char="l"/>
            </a:pPr>
            <a:r>
              <a:rPr lang="ja-JP" altLang="en-US" sz="1400" dirty="0">
                <a:solidFill>
                  <a:srgbClr val="002060"/>
                </a:solidFill>
                <a:latin typeface="HGPｺﾞｼｯｸE" panose="020B0900000000000000" pitchFamily="50" charset="-128"/>
                <a:ea typeface="HGPｺﾞｼｯｸE" panose="020B0900000000000000" pitchFamily="50" charset="-128"/>
              </a:rPr>
              <a:t>パワーアシスト</a:t>
            </a:r>
            <a:r>
              <a:rPr lang="ja-JP" altLang="en-US" sz="1400" dirty="0" smtClean="0">
                <a:solidFill>
                  <a:srgbClr val="002060"/>
                </a:solidFill>
                <a:latin typeface="HGPｺﾞｼｯｸE" panose="020B0900000000000000" pitchFamily="50" charset="-128"/>
                <a:ea typeface="HGPｺﾞｼｯｸE" panose="020B0900000000000000" pitchFamily="50" charset="-128"/>
              </a:rPr>
              <a:t>の機能が（良く）働き、価格は普通</a:t>
            </a: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1077913" lvl="2" indent="-180975">
              <a:buFont typeface="Wingdings" panose="05000000000000000000" pitchFamily="2" charset="2"/>
              <a:buChar char="l"/>
            </a:pPr>
            <a:r>
              <a:rPr lang="ja-JP" altLang="en-US" sz="1400" dirty="0">
                <a:solidFill>
                  <a:srgbClr val="002060"/>
                </a:solidFill>
                <a:latin typeface="HGPｺﾞｼｯｸE" panose="020B0900000000000000" pitchFamily="50" charset="-128"/>
                <a:ea typeface="HGPｺﾞｼｯｸE" panose="020B0900000000000000" pitchFamily="50" charset="-128"/>
              </a:rPr>
              <a:t>パワーアシストの</a:t>
            </a:r>
            <a:r>
              <a:rPr lang="ja-JP" altLang="en-US" sz="1400" dirty="0" smtClean="0">
                <a:solidFill>
                  <a:srgbClr val="002060"/>
                </a:solidFill>
                <a:latin typeface="HGPｺﾞｼｯｸE" panose="020B0900000000000000" pitchFamily="50" charset="-128"/>
                <a:ea typeface="HGPｺﾞｼｯｸE" panose="020B0900000000000000" pitchFamily="50" charset="-128"/>
              </a:rPr>
              <a:t>機能が抜群だが、価格が高め</a:t>
            </a: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p:txBody>
      </p:sp>
      <p:sp>
        <p:nvSpPr>
          <p:cNvPr id="5" name="タイトル 1"/>
          <p:cNvSpPr>
            <a:spLocks noGrp="1"/>
          </p:cNvSpPr>
          <p:nvPr>
            <p:ph type="title"/>
          </p:nvPr>
        </p:nvSpPr>
        <p:spPr>
          <a:xfrm>
            <a:off x="838200" y="365125"/>
            <a:ext cx="10515600" cy="568325"/>
          </a:xfrm>
        </p:spPr>
        <p:txBody>
          <a:bodyPr>
            <a:normAutofit/>
          </a:bodyPr>
          <a:lstStyle/>
          <a:p>
            <a:r>
              <a:rPr lang="ja-JP" altLang="en-US" sz="2400" dirty="0">
                <a:latin typeface="HGPｺﾞｼｯｸE" panose="020B0900000000000000" pitchFamily="50" charset="-128"/>
                <a:ea typeface="HGPｺﾞｼｯｸE" panose="020B0900000000000000" pitchFamily="50" charset="-128"/>
              </a:rPr>
              <a:t>２．建設業の現場作業員の</a:t>
            </a:r>
            <a:r>
              <a:rPr lang="ja-JP" altLang="en-US" sz="2400" dirty="0" smtClean="0">
                <a:latin typeface="HGPｺﾞｼｯｸE" panose="020B0900000000000000" pitchFamily="50" charset="-128"/>
                <a:ea typeface="HGPｺﾞｼｯｸE" panose="020B0900000000000000" pitchFamily="50" charset="-128"/>
              </a:rPr>
              <a:t>負担軽減の検討</a:t>
            </a:r>
            <a:endParaRPr kumimoji="1" lang="ja-JP" altLang="en-US" sz="2400" dirty="0">
              <a:latin typeface="HGPｺﾞｼｯｸE" panose="020B0900000000000000" pitchFamily="50" charset="-128"/>
              <a:ea typeface="HGPｺﾞｼｯｸE" panose="020B0900000000000000"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3644804"/>
            <a:ext cx="2611429" cy="1904969"/>
          </a:xfrm>
          <a:prstGeom prst="rect">
            <a:avLst/>
          </a:prstGeom>
        </p:spPr>
      </p:pic>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l="26901" r="11279"/>
          <a:stretch/>
        </p:blipFill>
        <p:spPr>
          <a:xfrm>
            <a:off x="6389299" y="3622171"/>
            <a:ext cx="1955549" cy="2225580"/>
          </a:xfrm>
          <a:prstGeom prst="rect">
            <a:avLst/>
          </a:prstGeom>
        </p:spPr>
      </p:pic>
      <p:pic>
        <p:nvPicPr>
          <p:cNvPr id="6" name="図 5"/>
          <p:cNvPicPr>
            <a:picLocks noChangeAspect="1"/>
          </p:cNvPicPr>
          <p:nvPr/>
        </p:nvPicPr>
        <p:blipFill rotWithShape="1">
          <a:blip r:embed="rId5" cstate="print">
            <a:extLst>
              <a:ext uri="{28A0092B-C50C-407E-A947-70E740481C1C}">
                <a14:useLocalDpi xmlns:a14="http://schemas.microsoft.com/office/drawing/2010/main" val="0"/>
              </a:ext>
            </a:extLst>
          </a:blip>
          <a:srcRect t="2504" b="5298"/>
          <a:stretch/>
        </p:blipFill>
        <p:spPr>
          <a:xfrm>
            <a:off x="3906335" y="3594225"/>
            <a:ext cx="2255764" cy="2942378"/>
          </a:xfrm>
          <a:prstGeom prst="rect">
            <a:avLst/>
          </a:prstGeom>
        </p:spPr>
      </p:pic>
      <p:pic>
        <p:nvPicPr>
          <p:cNvPr id="7" name="図 6"/>
          <p:cNvPicPr>
            <a:picLocks noChangeAspect="1"/>
          </p:cNvPicPr>
          <p:nvPr/>
        </p:nvPicPr>
        <p:blipFill rotWithShape="1">
          <a:blip r:embed="rId6" cstate="print">
            <a:extLst>
              <a:ext uri="{28A0092B-C50C-407E-A947-70E740481C1C}">
                <a14:useLocalDpi xmlns:a14="http://schemas.microsoft.com/office/drawing/2010/main" val="0"/>
              </a:ext>
            </a:extLst>
          </a:blip>
          <a:srcRect t="4753" b="7195"/>
          <a:stretch/>
        </p:blipFill>
        <p:spPr>
          <a:xfrm>
            <a:off x="8839055" y="3442349"/>
            <a:ext cx="2255355" cy="2809562"/>
          </a:xfrm>
          <a:prstGeom prst="rect">
            <a:avLst/>
          </a:prstGeom>
        </p:spPr>
      </p:pic>
      <p:sp>
        <p:nvSpPr>
          <p:cNvPr id="8" name="テキスト ボックス 7"/>
          <p:cNvSpPr txBox="1"/>
          <p:nvPr/>
        </p:nvSpPr>
        <p:spPr>
          <a:xfrm>
            <a:off x="838200" y="5847751"/>
            <a:ext cx="2774133" cy="276999"/>
          </a:xfrm>
          <a:prstGeom prst="rect">
            <a:avLst/>
          </a:prstGeom>
          <a:noFill/>
        </p:spPr>
        <p:txBody>
          <a:bodyPr wrap="square" rtlCol="0">
            <a:spAutoFit/>
          </a:bodyPr>
          <a:lstStyle/>
          <a:p>
            <a:pPr algn="ctr"/>
            <a:r>
              <a:rPr kumimoji="1" lang="en-US" altLang="ja-JP" sz="1200" dirty="0" smtClean="0">
                <a:latin typeface="HGPｺﾞｼｯｸM" panose="020B0600000000000000" pitchFamily="50" charset="-128"/>
                <a:ea typeface="HGPｺﾞｼｯｸM" panose="020B0600000000000000" pitchFamily="50" charset="-128"/>
              </a:rPr>
              <a:t>ⅰ</a:t>
            </a:r>
            <a:r>
              <a:rPr kumimoji="1" lang="ja-JP" altLang="en-US" sz="1200" dirty="0" smtClean="0">
                <a:latin typeface="HGPｺﾞｼｯｸM" panose="020B0600000000000000" pitchFamily="50" charset="-128"/>
                <a:ea typeface="HGPｺﾞｼｯｸM" panose="020B0600000000000000" pitchFamily="50" charset="-128"/>
              </a:rPr>
              <a:t>型：清水建設</a:t>
            </a:r>
            <a:r>
              <a:rPr kumimoji="1" lang="en-US" altLang="ja-JP" sz="1200" dirty="0" smtClean="0">
                <a:latin typeface="HGPｺﾞｼｯｸM" panose="020B0600000000000000" pitchFamily="50" charset="-128"/>
                <a:ea typeface="HGPｺﾞｼｯｸM" panose="020B0600000000000000" pitchFamily="50" charset="-128"/>
              </a:rPr>
              <a:t>×</a:t>
            </a:r>
            <a:r>
              <a:rPr kumimoji="1" lang="ja-JP" altLang="en-US" sz="1200" dirty="0" smtClean="0">
                <a:latin typeface="HGPｺﾞｼｯｸM" panose="020B0600000000000000" pitchFamily="50" charset="-128"/>
                <a:ea typeface="HGPｺﾞｼｯｸM" panose="020B0600000000000000" pitchFamily="50" charset="-128"/>
              </a:rPr>
              <a:t>ユーピーアール㈱</a:t>
            </a:r>
            <a:endParaRPr kumimoji="1" lang="ja-JP" altLang="en-US" sz="1200" dirty="0">
              <a:latin typeface="HGPｺﾞｼｯｸM" panose="020B0600000000000000" pitchFamily="50" charset="-128"/>
              <a:ea typeface="HGPｺﾞｼｯｸM" panose="020B0600000000000000" pitchFamily="50" charset="-128"/>
            </a:endParaRPr>
          </a:p>
        </p:txBody>
      </p:sp>
      <p:sp>
        <p:nvSpPr>
          <p:cNvPr id="9" name="テキスト ボックス 8"/>
          <p:cNvSpPr txBox="1"/>
          <p:nvPr/>
        </p:nvSpPr>
        <p:spPr>
          <a:xfrm>
            <a:off x="3647150" y="6488638"/>
            <a:ext cx="2774133" cy="276999"/>
          </a:xfrm>
          <a:prstGeom prst="rect">
            <a:avLst/>
          </a:prstGeom>
          <a:noFill/>
        </p:spPr>
        <p:txBody>
          <a:bodyPr wrap="square" rtlCol="0">
            <a:spAutoFit/>
          </a:bodyPr>
          <a:lstStyle/>
          <a:p>
            <a:pPr algn="ctr"/>
            <a:r>
              <a:rPr kumimoji="1" lang="en-US" altLang="ja-JP" sz="1200" dirty="0" smtClean="0">
                <a:latin typeface="HGPｺﾞｼｯｸM" panose="020B0600000000000000" pitchFamily="50" charset="-128"/>
                <a:ea typeface="HGPｺﾞｼｯｸM" panose="020B0600000000000000" pitchFamily="50" charset="-128"/>
              </a:rPr>
              <a:t>ⅱ</a:t>
            </a:r>
            <a:r>
              <a:rPr kumimoji="1" lang="ja-JP" altLang="en-US" sz="1200" dirty="0" smtClean="0">
                <a:latin typeface="HGPｺﾞｼｯｸM" panose="020B0600000000000000" pitchFamily="50" charset="-128"/>
                <a:ea typeface="HGPｺﾞｼｯｸM" panose="020B0600000000000000" pitchFamily="50" charset="-128"/>
              </a:rPr>
              <a:t>型：ミドリ安全㈱</a:t>
            </a:r>
            <a:endParaRPr kumimoji="1" lang="ja-JP" altLang="en-US" sz="1200" dirty="0">
              <a:latin typeface="HGPｺﾞｼｯｸM" panose="020B0600000000000000" pitchFamily="50" charset="-128"/>
              <a:ea typeface="HGPｺﾞｼｯｸM" panose="020B0600000000000000" pitchFamily="50" charset="-128"/>
            </a:endParaRPr>
          </a:p>
        </p:txBody>
      </p:sp>
      <p:sp>
        <p:nvSpPr>
          <p:cNvPr id="10" name="テキスト ボックス 9"/>
          <p:cNvSpPr txBox="1"/>
          <p:nvPr/>
        </p:nvSpPr>
        <p:spPr>
          <a:xfrm>
            <a:off x="5980006" y="5982605"/>
            <a:ext cx="2774133" cy="461665"/>
          </a:xfrm>
          <a:prstGeom prst="rect">
            <a:avLst/>
          </a:prstGeom>
          <a:noFill/>
        </p:spPr>
        <p:txBody>
          <a:bodyPr wrap="square" rtlCol="0">
            <a:spAutoFit/>
          </a:bodyPr>
          <a:lstStyle/>
          <a:p>
            <a:pPr algn="ctr"/>
            <a:r>
              <a:rPr kumimoji="1" lang="en-US" altLang="ja-JP" sz="1200" dirty="0" smtClean="0">
                <a:latin typeface="HGPｺﾞｼｯｸM" panose="020B0600000000000000" pitchFamily="50" charset="-128"/>
                <a:ea typeface="HGPｺﾞｼｯｸM" panose="020B0600000000000000" pitchFamily="50" charset="-128"/>
              </a:rPr>
              <a:t>ⅲ</a:t>
            </a:r>
            <a:r>
              <a:rPr kumimoji="1" lang="ja-JP" altLang="en-US" sz="1200" dirty="0" smtClean="0">
                <a:latin typeface="HGPｺﾞｼｯｸM" panose="020B0600000000000000" pitchFamily="50" charset="-128"/>
                <a:ea typeface="HGPｺﾞｼｯｸM" panose="020B0600000000000000" pitchFamily="50" charset="-128"/>
              </a:rPr>
              <a:t>型：㈱イノフィス</a:t>
            </a:r>
            <a:endParaRPr kumimoji="1" lang="en-US" altLang="ja-JP" sz="1200" dirty="0" smtClean="0">
              <a:latin typeface="HGPｺﾞｼｯｸM" panose="020B0600000000000000" pitchFamily="50" charset="-128"/>
              <a:ea typeface="HGPｺﾞｼｯｸM" panose="020B0600000000000000" pitchFamily="50" charset="-128"/>
            </a:endParaRPr>
          </a:p>
          <a:p>
            <a:pPr algn="ctr"/>
            <a:r>
              <a:rPr lang="ja-JP" altLang="en-US" sz="1200" dirty="0" smtClean="0">
                <a:latin typeface="HGPｺﾞｼｯｸM" panose="020B0600000000000000" pitchFamily="50" charset="-128"/>
                <a:ea typeface="HGPｺﾞｼｯｸM" panose="020B0600000000000000" pitchFamily="50" charset="-128"/>
              </a:rPr>
              <a:t>（東京理科大学ベンチャー企業）</a:t>
            </a:r>
            <a:endParaRPr kumimoji="1" lang="ja-JP" altLang="en-US" sz="1200" dirty="0">
              <a:latin typeface="HGPｺﾞｼｯｸM" panose="020B0600000000000000" pitchFamily="50" charset="-128"/>
              <a:ea typeface="HGPｺﾞｼｯｸM" panose="020B0600000000000000" pitchFamily="50" charset="-128"/>
            </a:endParaRPr>
          </a:p>
        </p:txBody>
      </p:sp>
      <p:sp>
        <p:nvSpPr>
          <p:cNvPr id="11" name="テキスト ボックス 10"/>
          <p:cNvSpPr txBox="1"/>
          <p:nvPr/>
        </p:nvSpPr>
        <p:spPr>
          <a:xfrm>
            <a:off x="8579667" y="6305770"/>
            <a:ext cx="2774133" cy="461665"/>
          </a:xfrm>
          <a:prstGeom prst="rect">
            <a:avLst/>
          </a:prstGeom>
          <a:noFill/>
        </p:spPr>
        <p:txBody>
          <a:bodyPr wrap="square" rtlCol="0">
            <a:spAutoFit/>
          </a:bodyPr>
          <a:lstStyle/>
          <a:p>
            <a:pPr algn="ctr"/>
            <a:r>
              <a:rPr kumimoji="1" lang="en-US" altLang="ja-JP" sz="1200" dirty="0" smtClean="0">
                <a:latin typeface="HGPｺﾞｼｯｸM" panose="020B0600000000000000" pitchFamily="50" charset="-128"/>
                <a:ea typeface="HGPｺﾞｼｯｸM" panose="020B0600000000000000" pitchFamily="50" charset="-128"/>
              </a:rPr>
              <a:t>ⅳ</a:t>
            </a:r>
            <a:r>
              <a:rPr kumimoji="1" lang="ja-JP" altLang="en-US" sz="1200" dirty="0" smtClean="0">
                <a:latin typeface="HGPｺﾞｼｯｸM" panose="020B0600000000000000" pitchFamily="50" charset="-128"/>
                <a:ea typeface="HGPｺﾞｼｯｸM" panose="020B0600000000000000" pitchFamily="50" charset="-128"/>
              </a:rPr>
              <a:t>型：ミドリ安全㈱</a:t>
            </a:r>
            <a:endParaRPr kumimoji="1" lang="en-US" altLang="ja-JP" sz="1200" dirty="0" smtClean="0">
              <a:latin typeface="HGPｺﾞｼｯｸM" panose="020B0600000000000000" pitchFamily="50" charset="-128"/>
              <a:ea typeface="HGPｺﾞｼｯｸM" panose="020B0600000000000000" pitchFamily="50" charset="-128"/>
            </a:endParaRPr>
          </a:p>
          <a:p>
            <a:pPr algn="ctr"/>
            <a:r>
              <a:rPr lang="en-US" altLang="ja-JP" sz="1200" dirty="0" smtClean="0">
                <a:latin typeface="HGPｺﾞｼｯｸM" panose="020B0600000000000000" pitchFamily="50" charset="-128"/>
                <a:ea typeface="HGPｺﾞｼｯｸM" panose="020B0600000000000000" pitchFamily="50" charset="-128"/>
              </a:rPr>
              <a:t>〈</a:t>
            </a:r>
            <a:r>
              <a:rPr lang="ja-JP" altLang="en-US" sz="1200" dirty="0" smtClean="0">
                <a:latin typeface="HGPｺﾞｼｯｸM" panose="020B0600000000000000" pitchFamily="50" charset="-128"/>
                <a:ea typeface="HGPｺﾞｼｯｸM" panose="020B0600000000000000" pitchFamily="50" charset="-128"/>
              </a:rPr>
              <a:t>ダイヤ工業</a:t>
            </a:r>
            <a:r>
              <a:rPr lang="en-US" altLang="ja-JP" sz="1200" dirty="0" smtClean="0">
                <a:latin typeface="HGPｺﾞｼｯｸM" panose="020B0600000000000000" pitchFamily="50" charset="-128"/>
                <a:ea typeface="HGPｺﾞｼｯｸM" panose="020B0600000000000000" pitchFamily="50" charset="-128"/>
              </a:rPr>
              <a:t>×</a:t>
            </a:r>
            <a:r>
              <a:rPr lang="ja-JP" altLang="en-US" sz="1200" dirty="0" smtClean="0">
                <a:latin typeface="HGPｺﾞｼｯｸM" panose="020B0600000000000000" pitchFamily="50" charset="-128"/>
                <a:ea typeface="HGPｺﾞｼｯｸM" panose="020B0600000000000000" pitchFamily="50" charset="-128"/>
              </a:rPr>
              <a:t>竹中工務店</a:t>
            </a:r>
            <a:r>
              <a:rPr lang="en-US" altLang="ja-JP" sz="1200" dirty="0" smtClean="0">
                <a:latin typeface="HGPｺﾞｼｯｸM" panose="020B0600000000000000" pitchFamily="50" charset="-128"/>
                <a:ea typeface="HGPｺﾞｼｯｸM" panose="020B0600000000000000" pitchFamily="50" charset="-128"/>
              </a:rPr>
              <a:t>〉</a:t>
            </a:r>
            <a:endParaRPr kumimoji="1" lang="ja-JP" altLang="en-US" sz="1200" dirty="0">
              <a:latin typeface="HGPｺﾞｼｯｸM" panose="020B0600000000000000" pitchFamily="50" charset="-128"/>
              <a:ea typeface="HGPｺﾞｼｯｸM" panose="020B0600000000000000" pitchFamily="50" charset="-128"/>
            </a:endParaRPr>
          </a:p>
        </p:txBody>
      </p:sp>
      <p:sp>
        <p:nvSpPr>
          <p:cNvPr id="13" name="スライド番号プレースホルダー 12"/>
          <p:cNvSpPr>
            <a:spLocks noGrp="1"/>
          </p:cNvSpPr>
          <p:nvPr>
            <p:ph type="sldNum" sz="quarter" idx="12"/>
          </p:nvPr>
        </p:nvSpPr>
        <p:spPr/>
        <p:txBody>
          <a:bodyPr/>
          <a:lstStyle/>
          <a:p>
            <a:fld id="{E546A27F-5BA7-425D-BEAE-9A08454FA985}" type="slidenum">
              <a:rPr kumimoji="1" lang="ja-JP" altLang="en-US" smtClean="0"/>
              <a:t>19</a:t>
            </a:fld>
            <a:endParaRPr kumimoji="1" lang="ja-JP" altLang="en-US"/>
          </a:p>
        </p:txBody>
      </p:sp>
    </p:spTree>
    <p:extLst>
      <p:ext uri="{BB962C8B-B14F-4D97-AF65-F5344CB8AC3E}">
        <p14:creationId xmlns:p14="http://schemas.microsoft.com/office/powerpoint/2010/main" val="2174292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568325"/>
          </a:xfrm>
        </p:spPr>
        <p:txBody>
          <a:bodyPr>
            <a:normAutofit/>
          </a:bodyPr>
          <a:lstStyle/>
          <a:p>
            <a:r>
              <a:rPr lang="ja-JP" altLang="en-US" sz="2400" dirty="0" smtClean="0">
                <a:latin typeface="HGPｺﾞｼｯｸE" panose="020B0900000000000000" pitchFamily="50" charset="-128"/>
                <a:ea typeface="HGPｺﾞｼｯｸE" panose="020B0900000000000000" pitchFamily="50" charset="-128"/>
              </a:rPr>
              <a:t>１．建設業</a:t>
            </a:r>
            <a:r>
              <a:rPr lang="ja-JP" altLang="en-US" sz="2400" dirty="0">
                <a:latin typeface="HGPｺﾞｼｯｸE" panose="020B0900000000000000" pitchFamily="50" charset="-128"/>
                <a:ea typeface="HGPｺﾞｼｯｸE" panose="020B0900000000000000" pitchFamily="50" charset="-128"/>
              </a:rPr>
              <a:t>のニーズ調査について</a:t>
            </a:r>
            <a:endParaRPr kumimoji="1" lang="ja-JP" altLang="en-US" sz="2400" dirty="0">
              <a:latin typeface="HGPｺﾞｼｯｸE" panose="020B0900000000000000" pitchFamily="50" charset="-128"/>
              <a:ea typeface="HGPｺﾞｼｯｸE" panose="020B0900000000000000" pitchFamily="50" charset="-128"/>
            </a:endParaRPr>
          </a:p>
        </p:txBody>
      </p:sp>
      <p:sp>
        <p:nvSpPr>
          <p:cNvPr id="3" name="コンテンツ プレースホルダー 2"/>
          <p:cNvSpPr>
            <a:spLocks noGrp="1"/>
          </p:cNvSpPr>
          <p:nvPr>
            <p:ph idx="1"/>
          </p:nvPr>
        </p:nvSpPr>
        <p:spPr>
          <a:xfrm>
            <a:off x="838200" y="933450"/>
            <a:ext cx="10515600" cy="2708275"/>
          </a:xfrm>
        </p:spPr>
        <p:txBody>
          <a:bodyPr>
            <a:normAutofit/>
          </a:bodyPr>
          <a:lstStyle/>
          <a:p>
            <a:pPr marL="514350" indent="-514350">
              <a:buFont typeface="+mj-ea"/>
              <a:buAutoNum type="circleNumDbPlain"/>
            </a:pPr>
            <a:r>
              <a:rPr kumimoji="1" lang="ja-JP" altLang="en-US" sz="2000" dirty="0" smtClean="0">
                <a:latin typeface="HGPｺﾞｼｯｸE" panose="020B0900000000000000" pitchFamily="50" charset="-128"/>
                <a:ea typeface="HGPｺﾞｼｯｸE" panose="020B0900000000000000" pitchFamily="50" charset="-128"/>
              </a:rPr>
              <a:t>趣旨</a:t>
            </a:r>
            <a:endParaRPr kumimoji="1" lang="en-US" altLang="ja-JP" sz="2000" dirty="0" smtClean="0">
              <a:latin typeface="HGPｺﾞｼｯｸE" panose="020B0900000000000000" pitchFamily="50" charset="-128"/>
              <a:ea typeface="HGPｺﾞｼｯｸE" panose="020B0900000000000000" pitchFamily="50" charset="-128"/>
            </a:endParaRPr>
          </a:p>
          <a:p>
            <a:pPr lvl="1">
              <a:buFont typeface="Wingdings" panose="05000000000000000000" pitchFamily="2" charset="2"/>
              <a:buChar char="l"/>
            </a:pPr>
            <a:r>
              <a:rPr lang="ja-JP" altLang="en-US" sz="1600" dirty="0">
                <a:latin typeface="HGPｺﾞｼｯｸE" panose="020B0900000000000000" pitchFamily="50" charset="-128"/>
                <a:ea typeface="HGPｺﾞｼｯｸE" panose="020B0900000000000000" pitchFamily="50" charset="-128"/>
              </a:rPr>
              <a:t>建設業の人手不足</a:t>
            </a:r>
            <a:r>
              <a:rPr lang="ja-JP" altLang="en-US" sz="1600" dirty="0" smtClean="0">
                <a:latin typeface="HGPｺﾞｼｯｸE" panose="020B0900000000000000" pitchFamily="50" charset="-128"/>
                <a:ea typeface="HGPｺﾞｼｯｸE" panose="020B0900000000000000" pitchFamily="50" charset="-128"/>
              </a:rPr>
              <a:t>は深刻</a:t>
            </a:r>
            <a:r>
              <a:rPr lang="ja-JP" altLang="en-US" sz="1600" dirty="0">
                <a:latin typeface="HGPｺﾞｼｯｸE" panose="020B0900000000000000" pitchFamily="50" charset="-128"/>
                <a:ea typeface="HGPｺﾞｼｯｸE" panose="020B0900000000000000" pitchFamily="50" charset="-128"/>
              </a:rPr>
              <a:t>です。</a:t>
            </a:r>
          </a:p>
          <a:p>
            <a:pPr lvl="1">
              <a:buFont typeface="Wingdings" panose="05000000000000000000" pitchFamily="2" charset="2"/>
              <a:buChar char="l"/>
            </a:pPr>
            <a:r>
              <a:rPr lang="ja-JP" altLang="en-US" sz="1600" dirty="0">
                <a:latin typeface="HGPｺﾞｼｯｸE" panose="020B0900000000000000" pitchFamily="50" charset="-128"/>
                <a:ea typeface="HGPｺﾞｼｯｸE" panose="020B0900000000000000" pitchFamily="50" charset="-128"/>
              </a:rPr>
              <a:t>人口</a:t>
            </a:r>
            <a:r>
              <a:rPr lang="ja-JP" altLang="en-US" sz="1600" dirty="0" smtClean="0">
                <a:latin typeface="HGPｺﾞｼｯｸE" panose="020B0900000000000000" pitchFamily="50" charset="-128"/>
                <a:ea typeface="HGPｺﾞｼｯｸE" panose="020B0900000000000000" pitchFamily="50" charset="-128"/>
              </a:rPr>
              <a:t>減少の影響であるばかりではなく、</a:t>
            </a:r>
            <a:r>
              <a:rPr lang="ja-JP" altLang="en-US" sz="1600" dirty="0">
                <a:latin typeface="HGPｺﾞｼｯｸE" panose="020B0900000000000000" pitchFamily="50" charset="-128"/>
                <a:ea typeface="HGPｺﾞｼｯｸE" panose="020B0900000000000000" pitchFamily="50" charset="-128"/>
              </a:rPr>
              <a:t>「ものづくり」に憧れる若者が減っています</a:t>
            </a:r>
            <a:r>
              <a:rPr lang="ja-JP" altLang="en-US" sz="1600" dirty="0" smtClean="0">
                <a:latin typeface="HGPｺﾞｼｯｸE" panose="020B0900000000000000" pitchFamily="50" charset="-128"/>
                <a:ea typeface="HGPｺﾞｼｯｸE" panose="020B0900000000000000" pitchFamily="50" charset="-128"/>
              </a:rPr>
              <a:t>。</a:t>
            </a:r>
            <a:endParaRPr lang="en-US" altLang="ja-JP" sz="1600" dirty="0" smtClean="0">
              <a:latin typeface="HGPｺﾞｼｯｸE" panose="020B0900000000000000" pitchFamily="50" charset="-128"/>
              <a:ea typeface="HGPｺﾞｼｯｸE" panose="020B0900000000000000" pitchFamily="50" charset="-128"/>
            </a:endParaRPr>
          </a:p>
          <a:p>
            <a:pPr lvl="1">
              <a:buFont typeface="Wingdings" panose="05000000000000000000" pitchFamily="2" charset="2"/>
              <a:buChar char="l"/>
            </a:pPr>
            <a:r>
              <a:rPr lang="ja-JP" altLang="en-US" sz="1600" dirty="0" smtClean="0">
                <a:latin typeface="HGPｺﾞｼｯｸE" panose="020B0900000000000000" pitchFamily="50" charset="-128"/>
                <a:ea typeface="HGPｺﾞｼｯｸE" panose="020B0900000000000000" pitchFamily="50" charset="-128"/>
              </a:rPr>
              <a:t>また、作業員の高齢化も顕著です。建設業</a:t>
            </a:r>
            <a:r>
              <a:rPr lang="ja-JP" altLang="en-US" sz="1600" dirty="0">
                <a:latin typeface="HGPｺﾞｼｯｸE" panose="020B0900000000000000" pitchFamily="50" charset="-128"/>
                <a:ea typeface="HGPｺﾞｼｯｸE" panose="020B0900000000000000" pitchFamily="50" charset="-128"/>
              </a:rPr>
              <a:t>は人間の作業に頼る現場仕事が大半で人手</a:t>
            </a:r>
            <a:r>
              <a:rPr lang="ja-JP" altLang="en-US" sz="1600" dirty="0" smtClean="0">
                <a:latin typeface="HGPｺﾞｼｯｸE" panose="020B0900000000000000" pitchFamily="50" charset="-128"/>
                <a:ea typeface="HGPｺﾞｼｯｸE" panose="020B0900000000000000" pitchFamily="50" charset="-128"/>
              </a:rPr>
              <a:t>不足や作業員の高齢化は</a:t>
            </a:r>
            <a:r>
              <a:rPr lang="ja-JP" altLang="en-US" sz="1600" dirty="0">
                <a:latin typeface="HGPｺﾞｼｯｸE" panose="020B0900000000000000" pitchFamily="50" charset="-128"/>
                <a:ea typeface="HGPｺﾞｼｯｸE" panose="020B0900000000000000" pitchFamily="50" charset="-128"/>
              </a:rPr>
              <a:t>深刻な問題</a:t>
            </a:r>
            <a:r>
              <a:rPr lang="ja-JP" altLang="en-US" sz="1600" dirty="0" smtClean="0">
                <a:latin typeface="HGPｺﾞｼｯｸE" panose="020B0900000000000000" pitchFamily="50" charset="-128"/>
                <a:ea typeface="HGPｺﾞｼｯｸE" panose="020B0900000000000000" pitchFamily="50" charset="-128"/>
              </a:rPr>
              <a:t>です。</a:t>
            </a:r>
            <a:endParaRPr lang="ja-JP" altLang="en-US" sz="1600" dirty="0">
              <a:latin typeface="HGPｺﾞｼｯｸE" panose="020B0900000000000000" pitchFamily="50" charset="-128"/>
              <a:ea typeface="HGPｺﾞｼｯｸE" panose="020B0900000000000000" pitchFamily="50" charset="-128"/>
            </a:endParaRPr>
          </a:p>
          <a:p>
            <a:pPr lvl="1">
              <a:buFont typeface="Wingdings" panose="05000000000000000000" pitchFamily="2" charset="2"/>
              <a:buChar char="l"/>
            </a:pPr>
            <a:r>
              <a:rPr lang="ja-JP" altLang="en-US" sz="1600" dirty="0">
                <a:latin typeface="HGPｺﾞｼｯｸE" panose="020B0900000000000000" pitchFamily="50" charset="-128"/>
                <a:ea typeface="HGPｺﾞｼｯｸE" panose="020B0900000000000000" pitchFamily="50" charset="-128"/>
              </a:rPr>
              <a:t>一方、サービス産業に</a:t>
            </a:r>
            <a:r>
              <a:rPr lang="ja-JP" altLang="en-US" sz="1600" dirty="0" smtClean="0">
                <a:latin typeface="HGPｺﾞｼｯｸE" panose="020B0900000000000000" pitchFamily="50" charset="-128"/>
                <a:ea typeface="HGPｺﾞｼｯｸE" panose="020B0900000000000000" pitchFamily="50" charset="-128"/>
              </a:rPr>
              <a:t>比べれば多少でも資本力</a:t>
            </a:r>
            <a:r>
              <a:rPr lang="ja-JP" altLang="en-US" sz="1600" dirty="0">
                <a:latin typeface="HGPｺﾞｼｯｸE" panose="020B0900000000000000" pitchFamily="50" charset="-128"/>
                <a:ea typeface="HGPｺﾞｼｯｸE" panose="020B0900000000000000" pitchFamily="50" charset="-128"/>
              </a:rPr>
              <a:t>があるため、人手不足対策のために「投資する」意欲がある企業もあり、例えば、高齢者の作業負担を軽減したり、就労期間を延ばす効果のある商品・サービスがあればビジネスチャンスがあります。</a:t>
            </a:r>
          </a:p>
          <a:p>
            <a:pPr lvl="1">
              <a:buFont typeface="Wingdings" panose="05000000000000000000" pitchFamily="2" charset="2"/>
              <a:buChar char="l"/>
            </a:pPr>
            <a:r>
              <a:rPr lang="ja-JP" altLang="en-US" sz="1600" dirty="0">
                <a:latin typeface="HGPｺﾞｼｯｸE" panose="020B0900000000000000" pitchFamily="50" charset="-128"/>
                <a:ea typeface="HGPｺﾞｼｯｸE" panose="020B0900000000000000" pitchFamily="50" charset="-128"/>
              </a:rPr>
              <a:t>そこで、建設業における人手不足と高齢化の課題解決に向けて、このような道具や機械があれば現場の人が助かるといったようなニーズについて、調査を</a:t>
            </a:r>
            <a:r>
              <a:rPr lang="ja-JP" altLang="en-US" sz="1600" dirty="0" smtClean="0">
                <a:latin typeface="HGPｺﾞｼｯｸE" panose="020B0900000000000000" pitchFamily="50" charset="-128"/>
                <a:ea typeface="HGPｺﾞｼｯｸE" panose="020B0900000000000000" pitchFamily="50" charset="-128"/>
              </a:rPr>
              <a:t>実施することにしました。</a:t>
            </a:r>
            <a:endParaRPr lang="ja-JP" altLang="en-US" sz="1600" dirty="0">
              <a:latin typeface="HGPｺﾞｼｯｸE" panose="020B0900000000000000" pitchFamily="50" charset="-128"/>
              <a:ea typeface="HGPｺﾞｼｯｸE" panose="020B0900000000000000" pitchFamily="50" charset="-128"/>
            </a:endParaRPr>
          </a:p>
          <a:p>
            <a:pPr lvl="1">
              <a:buFont typeface="Wingdings" panose="05000000000000000000" pitchFamily="2" charset="2"/>
              <a:buChar char="l"/>
            </a:pPr>
            <a:endParaRPr kumimoji="1" lang="ja-JP" altLang="en-US" sz="1600" dirty="0">
              <a:latin typeface="HGPｺﾞｼｯｸE" panose="020B0900000000000000" pitchFamily="50" charset="-128"/>
              <a:ea typeface="HGPｺﾞｼｯｸE" panose="020B0900000000000000" pitchFamily="50"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952" y="3641725"/>
            <a:ext cx="4753398" cy="2982084"/>
          </a:xfrm>
          <a:prstGeom prst="rect">
            <a:avLst/>
          </a:prstGeom>
        </p:spPr>
      </p:pic>
      <p:sp>
        <p:nvSpPr>
          <p:cNvPr id="5" name="テキスト ボックス 4"/>
          <p:cNvSpPr txBox="1"/>
          <p:nvPr/>
        </p:nvSpPr>
        <p:spPr>
          <a:xfrm>
            <a:off x="6438900" y="4347937"/>
            <a:ext cx="5372100" cy="1569660"/>
          </a:xfrm>
          <a:prstGeom prst="rect">
            <a:avLst/>
          </a:prstGeom>
          <a:noFill/>
        </p:spPr>
        <p:txBody>
          <a:bodyPr wrap="square" rtlCol="0">
            <a:spAutoFit/>
          </a:bodyPr>
          <a:lstStyle/>
          <a:p>
            <a:r>
              <a:rPr kumimoji="1" lang="ja-JP" altLang="en-US" sz="1600" dirty="0" smtClean="0">
                <a:latin typeface="HGPｺﾞｼｯｸM" panose="020B0600000000000000" pitchFamily="50" charset="-128"/>
                <a:ea typeface="HGPｺﾞｼｯｸM" panose="020B0600000000000000" pitchFamily="50" charset="-128"/>
              </a:rPr>
              <a:t>県内の建設業就業者の年齢構成をみると、２９歳以下の割合は平成１２年以降減少傾向にあり、平成２７年は１０．３％となる一方で、５５歳以上の割合は平成１２年以降上昇傾向にあり、平成２７年は３８．０％となっています。</a:t>
            </a:r>
            <a:endParaRPr kumimoji="1" lang="en-US" altLang="ja-JP" sz="1600" dirty="0" smtClean="0">
              <a:latin typeface="HGPｺﾞｼｯｸM" panose="020B0600000000000000" pitchFamily="50" charset="-128"/>
              <a:ea typeface="HGPｺﾞｼｯｸM" panose="020B0600000000000000" pitchFamily="50" charset="-128"/>
            </a:endParaRPr>
          </a:p>
          <a:p>
            <a:r>
              <a:rPr lang="ja-JP" altLang="en-US" sz="1600" dirty="0">
                <a:latin typeface="HGPｺﾞｼｯｸM" panose="020B0600000000000000" pitchFamily="50" charset="-128"/>
                <a:ea typeface="HGPｺﾞｼｯｸM" panose="020B0600000000000000" pitchFamily="50" charset="-128"/>
              </a:rPr>
              <a:t>県内の全産業</a:t>
            </a:r>
            <a:r>
              <a:rPr lang="ja-JP" altLang="en-US" sz="1600" dirty="0" smtClean="0">
                <a:latin typeface="HGPｺﾞｼｯｸM" panose="020B0600000000000000" pitchFamily="50" charset="-128"/>
                <a:ea typeface="HGPｺﾞｼｯｸM" panose="020B0600000000000000" pitchFamily="50" charset="-128"/>
              </a:rPr>
              <a:t>において就業者の高齢化が進んでいますが、建設業においてはより深刻な状況となっています。</a:t>
            </a:r>
            <a:endParaRPr kumimoji="1" lang="ja-JP" altLang="en-US" sz="1600" dirty="0">
              <a:latin typeface="HGPｺﾞｼｯｸM" panose="020B0600000000000000" pitchFamily="50" charset="-128"/>
              <a:ea typeface="HGPｺﾞｼｯｸM" panose="020B0600000000000000" pitchFamily="50" charset="-128"/>
            </a:endParaRPr>
          </a:p>
        </p:txBody>
      </p:sp>
      <p:sp>
        <p:nvSpPr>
          <p:cNvPr id="7" name="スライド番号プレースホルダー 6"/>
          <p:cNvSpPr>
            <a:spLocks noGrp="1"/>
          </p:cNvSpPr>
          <p:nvPr>
            <p:ph type="sldNum" sz="quarter" idx="12"/>
          </p:nvPr>
        </p:nvSpPr>
        <p:spPr/>
        <p:txBody>
          <a:bodyPr/>
          <a:lstStyle/>
          <a:p>
            <a:fld id="{E546A27F-5BA7-425D-BEAE-9A08454FA985}" type="slidenum">
              <a:rPr kumimoji="1" lang="ja-JP" altLang="en-US" smtClean="0"/>
              <a:t>2</a:t>
            </a:fld>
            <a:endParaRPr kumimoji="1" lang="ja-JP" altLang="en-US"/>
          </a:p>
        </p:txBody>
      </p:sp>
    </p:spTree>
    <p:extLst>
      <p:ext uri="{BB962C8B-B14F-4D97-AF65-F5344CB8AC3E}">
        <p14:creationId xmlns:p14="http://schemas.microsoft.com/office/powerpoint/2010/main" val="2539552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071919" y="5891428"/>
            <a:ext cx="3820562" cy="461665"/>
          </a:xfrm>
          <a:prstGeom prst="rect">
            <a:avLst/>
          </a:prstGeom>
          <a:noFill/>
        </p:spPr>
        <p:txBody>
          <a:bodyPr wrap="square" rtlCol="0">
            <a:spAutoFit/>
          </a:bodyPr>
          <a:lstStyle/>
          <a:p>
            <a:r>
              <a:rPr kumimoji="1" lang="ja-JP" altLang="en-US" sz="1200" dirty="0" smtClean="0">
                <a:solidFill>
                  <a:srgbClr val="002060"/>
                </a:solidFill>
                <a:latin typeface="HGPｺﾞｼｯｸM" panose="020B0600000000000000" pitchFamily="50" charset="-128"/>
                <a:ea typeface="HGPｺﾞｼｯｸM" panose="020B0600000000000000" pitchFamily="50" charset="-128"/>
              </a:rPr>
              <a:t>ダイヤ工業ＨＰより</a:t>
            </a:r>
            <a:endParaRPr kumimoji="1" lang="en-US" altLang="ja-JP" sz="1200" dirty="0" smtClean="0">
              <a:solidFill>
                <a:srgbClr val="002060"/>
              </a:solidFill>
              <a:latin typeface="HGPｺﾞｼｯｸM" panose="020B0600000000000000" pitchFamily="50" charset="-128"/>
              <a:ea typeface="HGPｺﾞｼｯｸM" panose="020B0600000000000000" pitchFamily="50" charset="-128"/>
            </a:endParaRPr>
          </a:p>
          <a:p>
            <a:r>
              <a:rPr lang="en-US" altLang="ja-JP" sz="1200" dirty="0">
                <a:solidFill>
                  <a:srgbClr val="002060"/>
                </a:solidFill>
                <a:latin typeface="HGPｺﾞｼｯｸM" panose="020B0600000000000000" pitchFamily="50" charset="-128"/>
                <a:ea typeface="HGPｺﾞｼｯｸM" panose="020B0600000000000000" pitchFamily="50" charset="-128"/>
              </a:rPr>
              <a:t>https://www.daiyak.co.jp/product/detail/?id=880</a:t>
            </a:r>
            <a:endParaRPr kumimoji="1" lang="ja-JP" altLang="en-US" sz="1200" dirty="0">
              <a:solidFill>
                <a:srgbClr val="002060"/>
              </a:solidFill>
              <a:latin typeface="HGPｺﾞｼｯｸM" panose="020B0600000000000000" pitchFamily="50" charset="-128"/>
              <a:ea typeface="HGPｺﾞｼｯｸM" panose="020B0600000000000000" pitchFamily="50" charset="-128"/>
            </a:endParaRPr>
          </a:p>
        </p:txBody>
      </p:sp>
      <p:sp>
        <p:nvSpPr>
          <p:cNvPr id="6" name="テキスト ボックス 5"/>
          <p:cNvSpPr txBox="1"/>
          <p:nvPr/>
        </p:nvSpPr>
        <p:spPr>
          <a:xfrm>
            <a:off x="253497" y="291478"/>
            <a:ext cx="823865" cy="338554"/>
          </a:xfrm>
          <a:prstGeom prst="rect">
            <a:avLst/>
          </a:prstGeom>
          <a:noFill/>
        </p:spPr>
        <p:txBody>
          <a:bodyPr wrap="square" rtlCol="0">
            <a:spAutoFit/>
          </a:bodyPr>
          <a:lstStyle/>
          <a:p>
            <a:pPr algn="ctr"/>
            <a:r>
              <a:rPr kumimoji="1" lang="ja-JP" altLang="en-US" sz="1600" dirty="0" smtClean="0">
                <a:solidFill>
                  <a:srgbClr val="002060"/>
                </a:solidFill>
                <a:latin typeface="HGPｺﾞｼｯｸE" panose="020B0900000000000000" pitchFamily="50" charset="-128"/>
                <a:ea typeface="HGPｺﾞｼｯｸE" panose="020B0900000000000000" pitchFamily="50" charset="-128"/>
              </a:rPr>
              <a:t>参考１</a:t>
            </a:r>
            <a:endParaRPr kumimoji="1" lang="ja-JP" altLang="en-US" sz="1600" dirty="0">
              <a:solidFill>
                <a:srgbClr val="002060"/>
              </a:solidFill>
              <a:latin typeface="HGPｺﾞｼｯｸE" panose="020B0900000000000000" pitchFamily="50" charset="-128"/>
              <a:ea typeface="HGPｺﾞｼｯｸE" panose="020B0900000000000000" pitchFamily="50" charset="-128"/>
            </a:endParaRPr>
          </a:p>
        </p:txBody>
      </p:sp>
      <p:sp>
        <p:nvSpPr>
          <p:cNvPr id="2" name="テキスト ボックス 1"/>
          <p:cNvSpPr txBox="1"/>
          <p:nvPr/>
        </p:nvSpPr>
        <p:spPr>
          <a:xfrm>
            <a:off x="1511929" y="291478"/>
            <a:ext cx="10172731" cy="1477328"/>
          </a:xfrm>
          <a:prstGeom prst="rect">
            <a:avLst/>
          </a:prstGeom>
          <a:noFill/>
        </p:spPr>
        <p:txBody>
          <a:bodyPr wrap="square" rtlCol="0">
            <a:spAutoFit/>
          </a:bodyPr>
          <a:lstStyle/>
          <a:p>
            <a:r>
              <a:rPr lang="ja-JP" altLang="en-US" dirty="0"/>
              <a:t>中腰姿勢の負担を軽減する、柔軟・軽量なサポートギア </a:t>
            </a:r>
            <a:r>
              <a:rPr lang="en-US" altLang="ja-JP" dirty="0"/>
              <a:t>DARWING SATT</a:t>
            </a:r>
            <a:r>
              <a:rPr lang="ja-JP" altLang="en-US" dirty="0"/>
              <a:t>（ダーウィン サット）</a:t>
            </a:r>
          </a:p>
          <a:p>
            <a:r>
              <a:rPr lang="ja-JP" altLang="en-US" dirty="0"/>
              <a:t>作業現場の問題として長い間の中腰姿勢、前屈動作による腰への負担が上位にあがってきます。労働者の負担を軽減したい、作業効率を高めたいという要望に応えるには、現場での労働環境の改善が必要になっています</a:t>
            </a:r>
            <a:r>
              <a:rPr lang="ja-JP" altLang="en-US" dirty="0" smtClean="0"/>
              <a:t>。</a:t>
            </a:r>
            <a:r>
              <a:rPr lang="en-US" altLang="ja-JP" dirty="0" smtClean="0"/>
              <a:t>DARWING </a:t>
            </a:r>
            <a:r>
              <a:rPr lang="en-US" altLang="ja-JP" dirty="0"/>
              <a:t>SATT</a:t>
            </a:r>
            <a:r>
              <a:rPr lang="ja-JP" altLang="en-US" dirty="0"/>
              <a:t>は腰への不安が多い工場や物流、農業、建築、介護従事者の負担を軽減する目的で開発されました。</a:t>
            </a:r>
            <a:endParaRPr kumimoji="1" lang="ja-JP" altLang="en-US" dirty="0"/>
          </a:p>
        </p:txBody>
      </p:sp>
      <p:sp>
        <p:nvSpPr>
          <p:cNvPr id="3" name="テキスト ボックス 2"/>
          <p:cNvSpPr txBox="1"/>
          <p:nvPr/>
        </p:nvSpPr>
        <p:spPr>
          <a:xfrm>
            <a:off x="1231271" y="1916606"/>
            <a:ext cx="7452104" cy="646331"/>
          </a:xfrm>
          <a:prstGeom prst="rect">
            <a:avLst/>
          </a:prstGeom>
          <a:noFill/>
        </p:spPr>
        <p:txBody>
          <a:bodyPr wrap="square" rtlCol="0">
            <a:spAutoFit/>
          </a:bodyPr>
          <a:lstStyle/>
          <a:p>
            <a:r>
              <a:rPr lang="ja-JP" altLang="en-US" sz="1200" dirty="0"/>
              <a:t>悪姿勢で作業をすると、骨盤・背中周囲の筋肉への負担が大きくなり、作業時の腰のトラブルの原因に。</a:t>
            </a:r>
          </a:p>
          <a:p>
            <a:r>
              <a:rPr lang="ja-JP" altLang="en-US" sz="1200" dirty="0"/>
              <a:t>骨盤コルセット機能（</a:t>
            </a:r>
            <a:r>
              <a:rPr lang="en-US" altLang="ja-JP" sz="1200" dirty="0"/>
              <a:t>W</a:t>
            </a:r>
            <a:r>
              <a:rPr lang="ja-JP" altLang="en-US" sz="1200" dirty="0"/>
              <a:t>ギア構造）</a:t>
            </a:r>
            <a:r>
              <a:rPr lang="en-US" altLang="ja-JP" sz="1200" dirty="0"/>
              <a:t>+</a:t>
            </a:r>
            <a:r>
              <a:rPr lang="ja-JP" altLang="en-US" sz="1200" dirty="0"/>
              <a:t>背中アシスト機能</a:t>
            </a:r>
            <a:r>
              <a:rPr lang="en-US" altLang="ja-JP" sz="1200" dirty="0"/>
              <a:t>+</a:t>
            </a:r>
            <a:r>
              <a:rPr lang="ja-JP" altLang="en-US" sz="1200" dirty="0"/>
              <a:t>臀部アシスト機能の</a:t>
            </a:r>
            <a:r>
              <a:rPr lang="en-US" altLang="ja-JP" sz="1200" dirty="0"/>
              <a:t>3</a:t>
            </a:r>
            <a:r>
              <a:rPr lang="ja-JP" altLang="en-US" sz="1200" dirty="0" err="1"/>
              <a:t>つの</a:t>
            </a:r>
            <a:r>
              <a:rPr lang="ja-JP" altLang="en-US" sz="1200" dirty="0"/>
              <a:t>機能で背中から臀部までしっかりサポートします</a:t>
            </a:r>
            <a:r>
              <a:rPr lang="ja-JP" altLang="en-US" sz="1200" dirty="0" smtClean="0"/>
              <a:t>。</a:t>
            </a:r>
            <a:endParaRPr lang="ja-JP" altLang="en-US" sz="1200" dirty="0"/>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t="3949"/>
          <a:stretch/>
        </p:blipFill>
        <p:spPr>
          <a:xfrm>
            <a:off x="8610541" y="1778681"/>
            <a:ext cx="3074119" cy="1516937"/>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591" y="2710737"/>
            <a:ext cx="4730437" cy="3769122"/>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9369" y="3072886"/>
            <a:ext cx="4682343" cy="2818542"/>
          </a:xfrm>
          <a:prstGeom prst="rect">
            <a:avLst/>
          </a:prstGeom>
        </p:spPr>
      </p:pic>
      <p:sp>
        <p:nvSpPr>
          <p:cNvPr id="10" name="テキスト ボックス 9"/>
          <p:cNvSpPr txBox="1"/>
          <p:nvPr/>
        </p:nvSpPr>
        <p:spPr>
          <a:xfrm>
            <a:off x="98191" y="629457"/>
            <a:ext cx="1341309" cy="276999"/>
          </a:xfrm>
          <a:prstGeom prst="rect">
            <a:avLst/>
          </a:prstGeom>
          <a:noFill/>
        </p:spPr>
        <p:txBody>
          <a:bodyPr wrap="square" rtlCol="0">
            <a:spAutoFit/>
          </a:bodyPr>
          <a:lstStyle/>
          <a:p>
            <a:pPr algn="ctr"/>
            <a:r>
              <a:rPr kumimoji="1" lang="en-US" altLang="ja-JP" sz="1200" dirty="0" smtClean="0">
                <a:latin typeface="HGPｺﾞｼｯｸM" panose="020B0600000000000000" pitchFamily="50" charset="-128"/>
                <a:ea typeface="HGPｺﾞｼｯｸM" panose="020B0600000000000000" pitchFamily="50" charset="-128"/>
              </a:rPr>
              <a:t>ⅱ</a:t>
            </a:r>
            <a:r>
              <a:rPr kumimoji="1" lang="ja-JP" altLang="en-US" sz="1200" dirty="0" smtClean="0">
                <a:latin typeface="HGPｺﾞｼｯｸM" panose="020B0600000000000000" pitchFamily="50" charset="-128"/>
                <a:ea typeface="HGPｺﾞｼｯｸM" panose="020B0600000000000000" pitchFamily="50" charset="-128"/>
              </a:rPr>
              <a:t>型：ミドリ安全㈱</a:t>
            </a:r>
            <a:endParaRPr kumimoji="1" lang="ja-JP" altLang="en-US" sz="1200" dirty="0">
              <a:latin typeface="HGPｺﾞｼｯｸM" panose="020B0600000000000000" pitchFamily="50" charset="-128"/>
              <a:ea typeface="HGPｺﾞｼｯｸM" panose="020B0600000000000000" pitchFamily="50" charset="-128"/>
            </a:endParaRPr>
          </a:p>
        </p:txBody>
      </p:sp>
      <p:sp>
        <p:nvSpPr>
          <p:cNvPr id="11" name="スライド番号プレースホルダー 10"/>
          <p:cNvSpPr>
            <a:spLocks noGrp="1"/>
          </p:cNvSpPr>
          <p:nvPr>
            <p:ph type="sldNum" sz="quarter" idx="12"/>
          </p:nvPr>
        </p:nvSpPr>
        <p:spPr/>
        <p:txBody>
          <a:bodyPr/>
          <a:lstStyle/>
          <a:p>
            <a:fld id="{E546A27F-5BA7-425D-BEAE-9A08454FA985}" type="slidenum">
              <a:rPr kumimoji="1" lang="ja-JP" altLang="en-US" smtClean="0"/>
              <a:t>20</a:t>
            </a:fld>
            <a:endParaRPr kumimoji="1" lang="ja-JP" altLang="en-US"/>
          </a:p>
        </p:txBody>
      </p:sp>
    </p:spTree>
    <p:extLst>
      <p:ext uri="{BB962C8B-B14F-4D97-AF65-F5344CB8AC3E}">
        <p14:creationId xmlns:p14="http://schemas.microsoft.com/office/powerpoint/2010/main" val="1403945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8422" y="0"/>
            <a:ext cx="8213753" cy="6858000"/>
          </a:xfrm>
          <a:prstGeom prst="rect">
            <a:avLst/>
          </a:prstGeom>
        </p:spPr>
      </p:pic>
      <p:sp>
        <p:nvSpPr>
          <p:cNvPr id="5" name="テキスト ボックス 4"/>
          <p:cNvSpPr txBox="1"/>
          <p:nvPr/>
        </p:nvSpPr>
        <p:spPr>
          <a:xfrm>
            <a:off x="8786009" y="6125517"/>
            <a:ext cx="2263366" cy="461665"/>
          </a:xfrm>
          <a:prstGeom prst="rect">
            <a:avLst/>
          </a:prstGeom>
          <a:noFill/>
        </p:spPr>
        <p:txBody>
          <a:bodyPr wrap="square" rtlCol="0">
            <a:spAutoFit/>
          </a:bodyPr>
          <a:lstStyle/>
          <a:p>
            <a:r>
              <a:rPr kumimoji="1" lang="ja-JP" altLang="en-US" sz="1200" dirty="0" smtClean="0">
                <a:solidFill>
                  <a:srgbClr val="002060"/>
                </a:solidFill>
                <a:latin typeface="HGPｺﾞｼｯｸM" panose="020B0600000000000000" pitchFamily="50" charset="-128"/>
                <a:ea typeface="HGPｺﾞｼｯｸM" panose="020B0600000000000000" pitchFamily="50" charset="-128"/>
              </a:rPr>
              <a:t>㈱イノフィスＨＰより</a:t>
            </a:r>
            <a:endParaRPr kumimoji="1" lang="en-US" altLang="ja-JP" sz="1200" dirty="0" smtClean="0">
              <a:solidFill>
                <a:srgbClr val="002060"/>
              </a:solidFill>
              <a:latin typeface="HGPｺﾞｼｯｸM" panose="020B0600000000000000" pitchFamily="50" charset="-128"/>
              <a:ea typeface="HGPｺﾞｼｯｸM" panose="020B0600000000000000" pitchFamily="50" charset="-128"/>
            </a:endParaRPr>
          </a:p>
          <a:p>
            <a:r>
              <a:rPr lang="en-US" altLang="ja-JP" sz="1200" dirty="0">
                <a:solidFill>
                  <a:srgbClr val="002060"/>
                </a:solidFill>
                <a:latin typeface="HGPｺﾞｼｯｸM" panose="020B0600000000000000" pitchFamily="50" charset="-128"/>
                <a:ea typeface="HGPｺﾞｼｯｸM" panose="020B0600000000000000" pitchFamily="50" charset="-128"/>
              </a:rPr>
              <a:t>https://innophys.jp/product/</a:t>
            </a:r>
            <a:endParaRPr kumimoji="1" lang="ja-JP" altLang="en-US" sz="1200" dirty="0">
              <a:solidFill>
                <a:srgbClr val="002060"/>
              </a:solidFill>
              <a:latin typeface="HGPｺﾞｼｯｸM" panose="020B0600000000000000" pitchFamily="50" charset="-128"/>
              <a:ea typeface="HGPｺﾞｼｯｸM" panose="020B0600000000000000" pitchFamily="50" charset="-128"/>
            </a:endParaRPr>
          </a:p>
        </p:txBody>
      </p:sp>
      <p:sp>
        <p:nvSpPr>
          <p:cNvPr id="6" name="テキスト ボックス 5"/>
          <p:cNvSpPr txBox="1"/>
          <p:nvPr/>
        </p:nvSpPr>
        <p:spPr>
          <a:xfrm>
            <a:off x="407406" y="316871"/>
            <a:ext cx="823865" cy="338554"/>
          </a:xfrm>
          <a:prstGeom prst="rect">
            <a:avLst/>
          </a:prstGeom>
          <a:noFill/>
        </p:spPr>
        <p:txBody>
          <a:bodyPr wrap="square" rtlCol="0">
            <a:spAutoFit/>
          </a:bodyPr>
          <a:lstStyle/>
          <a:p>
            <a:pPr algn="ctr"/>
            <a:r>
              <a:rPr kumimoji="1" lang="ja-JP" altLang="en-US" sz="1600" dirty="0" smtClean="0">
                <a:solidFill>
                  <a:srgbClr val="002060"/>
                </a:solidFill>
                <a:latin typeface="HGPｺﾞｼｯｸE" panose="020B0900000000000000" pitchFamily="50" charset="-128"/>
                <a:ea typeface="HGPｺﾞｼｯｸE" panose="020B0900000000000000" pitchFamily="50" charset="-128"/>
              </a:rPr>
              <a:t>参考２</a:t>
            </a:r>
            <a:endParaRPr kumimoji="1" lang="ja-JP" altLang="en-US" sz="1600" dirty="0">
              <a:solidFill>
                <a:srgbClr val="002060"/>
              </a:solidFill>
              <a:latin typeface="HGPｺﾞｼｯｸE" panose="020B0900000000000000" pitchFamily="50" charset="-128"/>
              <a:ea typeface="HGPｺﾞｼｯｸE" panose="020B0900000000000000" pitchFamily="50" charset="-128"/>
            </a:endParaRPr>
          </a:p>
        </p:txBody>
      </p:sp>
      <p:sp>
        <p:nvSpPr>
          <p:cNvPr id="7" name="テキスト ボックス 6"/>
          <p:cNvSpPr txBox="1"/>
          <p:nvPr/>
        </p:nvSpPr>
        <p:spPr>
          <a:xfrm>
            <a:off x="0" y="655425"/>
            <a:ext cx="2378422" cy="461665"/>
          </a:xfrm>
          <a:prstGeom prst="rect">
            <a:avLst/>
          </a:prstGeom>
          <a:noFill/>
        </p:spPr>
        <p:txBody>
          <a:bodyPr wrap="square" rtlCol="0">
            <a:spAutoFit/>
          </a:bodyPr>
          <a:lstStyle/>
          <a:p>
            <a:pPr algn="ctr"/>
            <a:r>
              <a:rPr kumimoji="1" lang="en-US" altLang="ja-JP" sz="1200" dirty="0" smtClean="0">
                <a:latin typeface="HGPｺﾞｼｯｸM" panose="020B0600000000000000" pitchFamily="50" charset="-128"/>
                <a:ea typeface="HGPｺﾞｼｯｸM" panose="020B0600000000000000" pitchFamily="50" charset="-128"/>
              </a:rPr>
              <a:t>ⅲ</a:t>
            </a:r>
            <a:r>
              <a:rPr kumimoji="1" lang="ja-JP" altLang="en-US" sz="1200" dirty="0" smtClean="0">
                <a:latin typeface="HGPｺﾞｼｯｸM" panose="020B0600000000000000" pitchFamily="50" charset="-128"/>
                <a:ea typeface="HGPｺﾞｼｯｸM" panose="020B0600000000000000" pitchFamily="50" charset="-128"/>
              </a:rPr>
              <a:t>型：㈱イノフィス</a:t>
            </a:r>
            <a:endParaRPr kumimoji="1" lang="en-US" altLang="ja-JP" sz="1200" dirty="0" smtClean="0">
              <a:latin typeface="HGPｺﾞｼｯｸM" panose="020B0600000000000000" pitchFamily="50" charset="-128"/>
              <a:ea typeface="HGPｺﾞｼｯｸM" panose="020B0600000000000000" pitchFamily="50" charset="-128"/>
            </a:endParaRPr>
          </a:p>
          <a:p>
            <a:pPr algn="ctr"/>
            <a:r>
              <a:rPr lang="ja-JP" altLang="en-US" sz="1200" dirty="0" smtClean="0">
                <a:latin typeface="HGPｺﾞｼｯｸM" panose="020B0600000000000000" pitchFamily="50" charset="-128"/>
                <a:ea typeface="HGPｺﾞｼｯｸM" panose="020B0600000000000000" pitchFamily="50" charset="-128"/>
              </a:rPr>
              <a:t>（東京理科大学ベンチャー企業）</a:t>
            </a:r>
            <a:endParaRPr kumimoji="1" lang="ja-JP" altLang="en-US" sz="1200" dirty="0">
              <a:latin typeface="HGPｺﾞｼｯｸM" panose="020B0600000000000000" pitchFamily="50" charset="-128"/>
              <a:ea typeface="HGPｺﾞｼｯｸM" panose="020B0600000000000000" pitchFamily="50" charset="-128"/>
            </a:endParaRPr>
          </a:p>
        </p:txBody>
      </p:sp>
      <p:sp>
        <p:nvSpPr>
          <p:cNvPr id="3" name="スライド番号プレースホルダー 2"/>
          <p:cNvSpPr>
            <a:spLocks noGrp="1"/>
          </p:cNvSpPr>
          <p:nvPr>
            <p:ph type="sldNum" sz="quarter" idx="12"/>
          </p:nvPr>
        </p:nvSpPr>
        <p:spPr/>
        <p:txBody>
          <a:bodyPr/>
          <a:lstStyle/>
          <a:p>
            <a:fld id="{E546A27F-5BA7-425D-BEAE-9A08454FA985}" type="slidenum">
              <a:rPr kumimoji="1" lang="ja-JP" altLang="en-US" smtClean="0"/>
              <a:t>21</a:t>
            </a:fld>
            <a:endParaRPr kumimoji="1" lang="ja-JP" altLang="en-US"/>
          </a:p>
        </p:txBody>
      </p:sp>
    </p:spTree>
    <p:extLst>
      <p:ext uri="{BB962C8B-B14F-4D97-AF65-F5344CB8AC3E}">
        <p14:creationId xmlns:p14="http://schemas.microsoft.com/office/powerpoint/2010/main" val="1337622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656785" y="19283"/>
            <a:ext cx="10212308" cy="27544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48" tIns="380880" rIns="6348" bIns="15235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ja-JP" altLang="en-US" sz="2800" b="1" dirty="0">
                <a:solidFill>
                  <a:srgbClr val="002060"/>
                </a:solidFill>
                <a:latin typeface="HGPｺﾞｼｯｸE" panose="020B0900000000000000" pitchFamily="50" charset="-128"/>
                <a:ea typeface="HGPｺﾞｼｯｸE" panose="020B0900000000000000" pitchFamily="50" charset="-128"/>
              </a:rPr>
              <a:t>パワーアシストスーツの市場規模の予測</a:t>
            </a:r>
            <a:endParaRPr kumimoji="0" lang="en-US" altLang="ja-JP" sz="2800" b="1" i="0" u="none" strike="noStrike" cap="none" normalizeH="0" baseline="0" dirty="0" smtClean="0">
              <a:ln>
                <a:noFill/>
              </a:ln>
              <a:solidFill>
                <a:srgbClr val="002060"/>
              </a:solidFill>
              <a:effectLst/>
              <a:latin typeface="HGPｺﾞｼｯｸE" panose="020B0900000000000000" pitchFamily="50" charset="-128"/>
              <a:ea typeface="HGPｺﾞｼｯｸE" panose="020B09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2000" b="1" i="0" u="none" strike="noStrike" cap="none" normalizeH="0" baseline="0" dirty="0" smtClean="0">
              <a:ln>
                <a:noFill/>
              </a:ln>
              <a:solidFill>
                <a:srgbClr val="00858A"/>
              </a:solidFill>
              <a:effectLst/>
              <a:latin typeface="Arial" panose="020B0604020202020204" pitchFamily="34" charset="0"/>
              <a:ea typeface="Yu Gothic Medium" panose="020B05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400" b="1" i="0" u="none" strike="noStrike" cap="none" normalizeH="0" baseline="0" dirty="0" smtClean="0">
                <a:ln>
                  <a:noFill/>
                </a:ln>
                <a:solidFill>
                  <a:srgbClr val="00858A"/>
                </a:solidFill>
                <a:effectLst/>
                <a:latin typeface="Arial" panose="020B0604020202020204" pitchFamily="34" charset="0"/>
                <a:ea typeface="Yu Gothic Medium" panose="020B0500000000000000" pitchFamily="50" charset="-128"/>
              </a:rPr>
              <a:t>5年で4倍に急成長との予測</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b="0" i="0" u="none" strike="noStrike" cap="none" normalizeH="0" baseline="0" dirty="0" smtClean="0">
              <a:ln>
                <a:noFill/>
              </a:ln>
              <a:solidFill>
                <a:srgbClr val="505050"/>
              </a:solidFill>
              <a:effectLst/>
              <a:ea typeface="Yu Gothic Medium" panose="020B05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smtClean="0">
                <a:ln>
                  <a:noFill/>
                </a:ln>
                <a:solidFill>
                  <a:srgbClr val="505050"/>
                </a:solidFill>
                <a:effectLst/>
                <a:ea typeface="Yu Gothic Medium" panose="020B0500000000000000" pitchFamily="50" charset="-128"/>
              </a:rPr>
              <a:t>日本能率協会総合研究所は2019年2月に、パワーアシストスーツの市場規模の予測を行いました</a:t>
            </a:r>
            <a:r>
              <a:rPr kumimoji="0" lang="ja-JP" altLang="en-US" b="0" i="0" u="none" strike="noStrike" cap="none" normalizeH="0" baseline="0" dirty="0" smtClean="0">
                <a:ln>
                  <a:noFill/>
                </a:ln>
                <a:solidFill>
                  <a:srgbClr val="505050"/>
                </a:solidFill>
                <a:effectLst/>
                <a:ea typeface="Yu Gothic Medium" panose="020B0500000000000000" pitchFamily="50" charset="-128"/>
              </a:rPr>
              <a:t>。</a:t>
            </a:r>
            <a:endParaRPr kumimoji="0" lang="en-US" altLang="ja-JP" b="0" i="0" u="none" strike="noStrike" cap="none" normalizeH="0" baseline="0" dirty="0" smtClean="0">
              <a:ln>
                <a:noFill/>
              </a:ln>
              <a:solidFill>
                <a:srgbClr val="505050"/>
              </a:solidFill>
              <a:effectLst/>
              <a:ea typeface="Yu Gothic Medium" panose="020B0500000000000000" pitchFamily="50" charset="-128"/>
            </a:endParaRPr>
          </a:p>
          <a:p>
            <a:pPr lvl="0"/>
            <a:r>
              <a:rPr kumimoji="0" lang="ja-JP" altLang="en-US" dirty="0">
                <a:solidFill>
                  <a:srgbClr val="505050"/>
                </a:solidFill>
                <a:ea typeface="Yu Gothic Medium" panose="020B0500000000000000" pitchFamily="50" charset="-128"/>
              </a:rPr>
              <a:t>この予測によれば、</a:t>
            </a:r>
            <a:r>
              <a:rPr kumimoji="0" lang="en-US" altLang="ja-JP" dirty="0">
                <a:solidFill>
                  <a:srgbClr val="505050"/>
                </a:solidFill>
                <a:ea typeface="Yu Gothic Medium" panose="020B0500000000000000" pitchFamily="50" charset="-128"/>
              </a:rPr>
              <a:t>2018</a:t>
            </a:r>
            <a:r>
              <a:rPr kumimoji="0" lang="ja-JP" altLang="en-US" dirty="0">
                <a:solidFill>
                  <a:srgbClr val="505050"/>
                </a:solidFill>
                <a:ea typeface="Yu Gothic Medium" panose="020B0500000000000000" pitchFamily="50" charset="-128"/>
              </a:rPr>
              <a:t>年度のパワーアシストスーツの市場規模は</a:t>
            </a:r>
            <a:r>
              <a:rPr kumimoji="0" lang="en-US" altLang="ja-JP" dirty="0">
                <a:solidFill>
                  <a:srgbClr val="505050"/>
                </a:solidFill>
                <a:ea typeface="Yu Gothic Medium" panose="020B0500000000000000" pitchFamily="50" charset="-128"/>
              </a:rPr>
              <a:t>2000</a:t>
            </a:r>
            <a:r>
              <a:rPr kumimoji="0" lang="ja-JP" altLang="en-US" dirty="0">
                <a:solidFill>
                  <a:srgbClr val="505050"/>
                </a:solidFill>
                <a:ea typeface="Yu Gothic Medium" panose="020B0500000000000000" pitchFamily="50" charset="-128"/>
              </a:rPr>
              <a:t>台程度であったのに対し、</a:t>
            </a:r>
            <a:r>
              <a:rPr kumimoji="0" lang="en-US" altLang="ja-JP" dirty="0">
                <a:solidFill>
                  <a:srgbClr val="505050"/>
                </a:solidFill>
                <a:ea typeface="Yu Gothic Medium" panose="020B0500000000000000" pitchFamily="50" charset="-128"/>
              </a:rPr>
              <a:t>2023</a:t>
            </a:r>
            <a:r>
              <a:rPr kumimoji="0" lang="ja-JP" altLang="en-US" dirty="0">
                <a:solidFill>
                  <a:srgbClr val="505050"/>
                </a:solidFill>
                <a:ea typeface="Yu Gothic Medium" panose="020B0500000000000000" pitchFamily="50" charset="-128"/>
              </a:rPr>
              <a:t>年度は</a:t>
            </a:r>
            <a:r>
              <a:rPr kumimoji="0" lang="en-US" altLang="ja-JP" dirty="0">
                <a:solidFill>
                  <a:srgbClr val="505050"/>
                </a:solidFill>
                <a:ea typeface="Yu Gothic Medium" panose="020B0500000000000000" pitchFamily="50" charset="-128"/>
              </a:rPr>
              <a:t>4</a:t>
            </a:r>
            <a:r>
              <a:rPr kumimoji="0" lang="ja-JP" altLang="en-US" dirty="0">
                <a:solidFill>
                  <a:srgbClr val="505050"/>
                </a:solidFill>
                <a:ea typeface="Yu Gothic Medium" panose="020B0500000000000000" pitchFamily="50" charset="-128"/>
              </a:rPr>
              <a:t>倍の</a:t>
            </a:r>
            <a:r>
              <a:rPr kumimoji="0" lang="en-US" altLang="ja-JP" dirty="0">
                <a:solidFill>
                  <a:srgbClr val="505050"/>
                </a:solidFill>
                <a:ea typeface="Yu Gothic Medium" panose="020B0500000000000000" pitchFamily="50" charset="-128"/>
              </a:rPr>
              <a:t>8000</a:t>
            </a:r>
            <a:r>
              <a:rPr kumimoji="0" lang="ja-JP" altLang="en-US" dirty="0">
                <a:solidFill>
                  <a:srgbClr val="505050"/>
                </a:solidFill>
                <a:ea typeface="Yu Gothic Medium" panose="020B0500000000000000" pitchFamily="50" charset="-128"/>
              </a:rPr>
              <a:t>台にまで成長すると見込まれています</a:t>
            </a:r>
            <a:r>
              <a:rPr kumimoji="0" lang="ja-JP" altLang="en-US" dirty="0" smtClean="0">
                <a:solidFill>
                  <a:srgbClr val="505050"/>
                </a:solidFill>
                <a:ea typeface="Yu Gothic Medium" panose="020B0500000000000000" pitchFamily="50" charset="-128"/>
              </a:rPr>
              <a:t>。</a:t>
            </a:r>
            <a:r>
              <a:rPr kumimoji="0" lang="ja-JP" altLang="ja-JP" sz="1200" b="0" i="0" u="none" strike="noStrike" cap="none" normalizeH="0" baseline="0" dirty="0" smtClean="0">
                <a:ln>
                  <a:noFill/>
                </a:ln>
                <a:solidFill>
                  <a:srgbClr val="505050"/>
                </a:solidFill>
                <a:effectLst/>
                <a:latin typeface="Arial" panose="020B0604020202020204" pitchFamily="34" charset="0"/>
                <a:ea typeface="Yu Gothic Medium" panose="020B0500000000000000" pitchFamily="50" charset="-128"/>
              </a:rPr>
              <a:t>  </a:t>
            </a:r>
            <a:endParaRPr kumimoji="0" lang="ja-JP" altLang="ja-JP" sz="800" b="0" i="0" u="none" strike="noStrike" cap="none" normalizeH="0" baseline="0" dirty="0" smtClean="0">
              <a:ln>
                <a:noFill/>
              </a:ln>
              <a:solidFill>
                <a:schemeClr val="tx1"/>
              </a:solidFill>
              <a:effectLst/>
              <a:latin typeface="Arial" panose="020B0604020202020204" pitchFamily="34" charset="0"/>
            </a:endParaRPr>
          </a:p>
        </p:txBody>
      </p:sp>
      <p:pic>
        <p:nvPicPr>
          <p:cNvPr id="1028" name="Picture 4" descr="https://assistsuit.info/wp-content/uploads/2019/12/d35568-7-773965-0.png"/>
          <p:cNvPicPr>
            <a:picLocks noChangeAspect="1" noChangeArrowheads="1"/>
          </p:cNvPicPr>
          <p:nvPr/>
        </p:nvPicPr>
        <p:blipFill rotWithShape="1">
          <a:blip r:embed="rId3">
            <a:extLst>
              <a:ext uri="{28A0092B-C50C-407E-A947-70E740481C1C}">
                <a14:useLocalDpi xmlns:a14="http://schemas.microsoft.com/office/drawing/2010/main" val="0"/>
              </a:ext>
            </a:extLst>
          </a:blip>
          <a:srcRect t="10094"/>
          <a:stretch/>
        </p:blipFill>
        <p:spPr bwMode="auto">
          <a:xfrm>
            <a:off x="2476452" y="2773714"/>
            <a:ext cx="6191250" cy="368232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253497" y="291478"/>
            <a:ext cx="823865" cy="338554"/>
          </a:xfrm>
          <a:prstGeom prst="rect">
            <a:avLst/>
          </a:prstGeom>
          <a:noFill/>
        </p:spPr>
        <p:txBody>
          <a:bodyPr wrap="square" rtlCol="0">
            <a:spAutoFit/>
          </a:bodyPr>
          <a:lstStyle/>
          <a:p>
            <a:pPr algn="ctr"/>
            <a:r>
              <a:rPr kumimoji="1" lang="ja-JP" altLang="en-US" sz="1600" dirty="0" smtClean="0">
                <a:solidFill>
                  <a:srgbClr val="002060"/>
                </a:solidFill>
                <a:latin typeface="HGPｺﾞｼｯｸE" panose="020B0900000000000000" pitchFamily="50" charset="-128"/>
                <a:ea typeface="HGPｺﾞｼｯｸE" panose="020B0900000000000000" pitchFamily="50" charset="-128"/>
              </a:rPr>
              <a:t>参考３</a:t>
            </a:r>
            <a:endParaRPr kumimoji="1" lang="ja-JP" altLang="en-US" sz="1600" dirty="0">
              <a:solidFill>
                <a:srgbClr val="002060"/>
              </a:solidFill>
              <a:latin typeface="HGPｺﾞｼｯｸE" panose="020B0900000000000000" pitchFamily="50" charset="-128"/>
              <a:ea typeface="HGPｺﾞｼｯｸE" panose="020B0900000000000000" pitchFamily="50" charset="-128"/>
            </a:endParaRPr>
          </a:p>
        </p:txBody>
      </p:sp>
      <p:sp>
        <p:nvSpPr>
          <p:cNvPr id="3" name="スライド番号プレースホルダー 2"/>
          <p:cNvSpPr>
            <a:spLocks noGrp="1"/>
          </p:cNvSpPr>
          <p:nvPr>
            <p:ph type="sldNum" sz="quarter" idx="12"/>
          </p:nvPr>
        </p:nvSpPr>
        <p:spPr/>
        <p:txBody>
          <a:bodyPr/>
          <a:lstStyle/>
          <a:p>
            <a:fld id="{E546A27F-5BA7-425D-BEAE-9A08454FA985}" type="slidenum">
              <a:rPr kumimoji="1" lang="ja-JP" altLang="en-US" smtClean="0"/>
              <a:t>22</a:t>
            </a:fld>
            <a:endParaRPr kumimoji="1" lang="ja-JP" altLang="en-US"/>
          </a:p>
        </p:txBody>
      </p:sp>
    </p:spTree>
    <p:extLst>
      <p:ext uri="{BB962C8B-B14F-4D97-AF65-F5344CB8AC3E}">
        <p14:creationId xmlns:p14="http://schemas.microsoft.com/office/powerpoint/2010/main" val="3663616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052" y="311700"/>
            <a:ext cx="9063273" cy="593176"/>
          </a:xfrm>
        </p:spPr>
        <p:txBody>
          <a:bodyPr>
            <a:noAutofit/>
          </a:bodyPr>
          <a:lstStyle/>
          <a:p>
            <a:pPr marL="0" indent="0">
              <a:buNone/>
            </a:pPr>
            <a:r>
              <a:rPr lang="ja-JP" altLang="en-US" sz="2400" dirty="0" smtClean="0">
                <a:solidFill>
                  <a:srgbClr val="002060"/>
                </a:solidFill>
                <a:latin typeface="HGPｺﾞｼｯｸE" panose="020B0900000000000000" pitchFamily="50" charset="-128"/>
                <a:ea typeface="HGPｺﾞｼｯｸE" panose="020B0900000000000000" pitchFamily="50" charset="-128"/>
              </a:rPr>
              <a:t>３．</a:t>
            </a:r>
            <a:r>
              <a:rPr kumimoji="1" lang="ja-JP" altLang="en-US" sz="2400" dirty="0" smtClean="0">
                <a:solidFill>
                  <a:srgbClr val="002060"/>
                </a:solidFill>
                <a:latin typeface="HGPｺﾞｼｯｸE" panose="020B0900000000000000" pitchFamily="50" charset="-128"/>
                <a:ea typeface="HGPｺﾞｼｯｸE" panose="020B0900000000000000" pitchFamily="50" charset="-128"/>
              </a:rPr>
              <a:t>製品開発に向けたアイデア発想の条件の</a:t>
            </a:r>
            <a:r>
              <a:rPr kumimoji="1" lang="ja-JP" altLang="en-US" sz="2400" dirty="0" smtClean="0">
                <a:solidFill>
                  <a:srgbClr val="002060"/>
                </a:solidFill>
                <a:latin typeface="HGPｺﾞｼｯｸE" panose="020B0900000000000000" pitchFamily="50" charset="-128"/>
                <a:ea typeface="HGPｺﾞｼｯｸE" panose="020B0900000000000000" pitchFamily="50" charset="-128"/>
              </a:rPr>
              <a:t>確認</a:t>
            </a:r>
            <a:endParaRPr kumimoji="1" lang="en-US" altLang="ja-JP" sz="2000" dirty="0">
              <a:solidFill>
                <a:srgbClr val="0070C0"/>
              </a:solidFill>
              <a:latin typeface="HGPｺﾞｼｯｸE" panose="020B0900000000000000" pitchFamily="50" charset="-128"/>
              <a:ea typeface="HGPｺﾞｼｯｸE" panose="020B0900000000000000" pitchFamily="50" charset="-128"/>
            </a:endParaRPr>
          </a:p>
        </p:txBody>
      </p:sp>
      <p:sp>
        <p:nvSpPr>
          <p:cNvPr id="6" name="テキスト ボックス 5"/>
          <p:cNvSpPr txBox="1"/>
          <p:nvPr/>
        </p:nvSpPr>
        <p:spPr>
          <a:xfrm>
            <a:off x="395052" y="977208"/>
            <a:ext cx="11111148" cy="4462760"/>
          </a:xfrm>
          <a:prstGeom prst="rect">
            <a:avLst/>
          </a:prstGeom>
          <a:noFill/>
        </p:spPr>
        <p:txBody>
          <a:bodyPr wrap="square" rtlCol="0">
            <a:spAutoFit/>
          </a:bodyPr>
          <a:lstStyle/>
          <a:p>
            <a:r>
              <a:rPr lang="ja-JP" altLang="en-US" sz="2400" dirty="0" smtClean="0">
                <a:solidFill>
                  <a:srgbClr val="002060"/>
                </a:solidFill>
                <a:latin typeface="HGPｺﾞｼｯｸE" panose="020B0900000000000000" pitchFamily="50" charset="-128"/>
                <a:ea typeface="HGPｺﾞｼｯｸE" panose="020B0900000000000000" pitchFamily="50" charset="-128"/>
              </a:rPr>
              <a:t>目的</a:t>
            </a:r>
            <a:r>
              <a:rPr lang="ja-JP" altLang="en-US" sz="2400" dirty="0">
                <a:solidFill>
                  <a:srgbClr val="002060"/>
                </a:solidFill>
                <a:latin typeface="HGPｺﾞｼｯｸE" panose="020B0900000000000000" pitchFamily="50" charset="-128"/>
                <a:ea typeface="HGPｺﾞｼｯｸE" panose="020B0900000000000000" pitchFamily="50" charset="-128"/>
              </a:rPr>
              <a:t>：各作業の腰痛防止</a:t>
            </a:r>
            <a:r>
              <a:rPr lang="ja-JP" altLang="en-US" sz="2400" dirty="0" smtClean="0">
                <a:solidFill>
                  <a:srgbClr val="002060"/>
                </a:solidFill>
                <a:latin typeface="HGPｺﾞｼｯｸE" panose="020B0900000000000000" pitchFamily="50" charset="-128"/>
                <a:ea typeface="HGPｺﾞｼｯｸE" panose="020B0900000000000000" pitchFamily="50" charset="-128"/>
              </a:rPr>
              <a:t>対策</a:t>
            </a:r>
            <a:endParaRPr lang="en-US" altLang="ja-JP" sz="2400" dirty="0" smtClean="0">
              <a:solidFill>
                <a:srgbClr val="002060"/>
              </a:solidFill>
              <a:latin typeface="HGPｺﾞｼｯｸE" panose="020B0900000000000000" pitchFamily="50" charset="-128"/>
              <a:ea typeface="HGPｺﾞｼｯｸE" panose="020B0900000000000000" pitchFamily="50" charset="-128"/>
            </a:endParaRPr>
          </a:p>
          <a:p>
            <a:endParaRPr lang="en-US" altLang="ja-JP" sz="2400" dirty="0" smtClean="0">
              <a:solidFill>
                <a:srgbClr val="002060"/>
              </a:solidFill>
              <a:latin typeface="HGPｺﾞｼｯｸE" panose="020B0900000000000000" pitchFamily="50" charset="-128"/>
              <a:ea typeface="HGPｺﾞｼｯｸE" panose="020B0900000000000000" pitchFamily="50" charset="-128"/>
            </a:endParaRPr>
          </a:p>
          <a:p>
            <a:pPr marL="400050" indent="-400050">
              <a:buFont typeface="+mj-lt"/>
              <a:buAutoNum type="arabicPeriod"/>
            </a:pPr>
            <a:r>
              <a:rPr lang="ja-JP" altLang="en-US" sz="2000" dirty="0" smtClean="0">
                <a:solidFill>
                  <a:srgbClr val="FF0000"/>
                </a:solidFill>
                <a:latin typeface="HGPｺﾞｼｯｸE" panose="020B0900000000000000" pitchFamily="50" charset="-128"/>
                <a:ea typeface="HGPｺﾞｼｯｸE" panose="020B0900000000000000" pitchFamily="50" charset="-128"/>
              </a:rPr>
              <a:t>重量物</a:t>
            </a:r>
            <a:r>
              <a:rPr lang="ja-JP" altLang="en-US" sz="2000" dirty="0">
                <a:solidFill>
                  <a:srgbClr val="FF0000"/>
                </a:solidFill>
                <a:latin typeface="HGPｺﾞｼｯｸE" panose="020B0900000000000000" pitchFamily="50" charset="-128"/>
                <a:ea typeface="HGPｺﾞｼｯｸE" panose="020B0900000000000000" pitchFamily="50" charset="-128"/>
              </a:rPr>
              <a:t>持ち上げ時の</a:t>
            </a:r>
            <a:r>
              <a:rPr lang="ja-JP" altLang="en-US" sz="2000" dirty="0" smtClean="0">
                <a:solidFill>
                  <a:srgbClr val="FF0000"/>
                </a:solidFill>
                <a:latin typeface="HGPｺﾞｼｯｸE" panose="020B0900000000000000" pitchFamily="50" charset="-128"/>
                <a:ea typeface="HGPｺﾞｼｯｸE" panose="020B0900000000000000" pitchFamily="50" charset="-128"/>
              </a:rPr>
              <a:t>補助となるモノ</a:t>
            </a:r>
            <a:endParaRPr lang="en-US" altLang="ja-JP" sz="2000" dirty="0" smtClean="0">
              <a:solidFill>
                <a:srgbClr val="FF0000"/>
              </a:solidFill>
              <a:latin typeface="HGPｺﾞｼｯｸE" panose="020B0900000000000000" pitchFamily="50" charset="-128"/>
              <a:ea typeface="HGPｺﾞｼｯｸE" panose="020B0900000000000000" pitchFamily="50" charset="-128"/>
            </a:endParaRPr>
          </a:p>
          <a:p>
            <a:pPr marL="400050" indent="-400050">
              <a:buFont typeface="+mj-lt"/>
              <a:buAutoNum type="arabicPeriod"/>
            </a:pPr>
            <a:endParaRPr lang="en-US" altLang="ja-JP" dirty="0" smtClean="0">
              <a:solidFill>
                <a:srgbClr val="FF0000"/>
              </a:solidFill>
              <a:latin typeface="HGPｺﾞｼｯｸE" panose="020B0900000000000000" pitchFamily="50" charset="-128"/>
              <a:ea typeface="HGPｺﾞｼｯｸE" panose="020B0900000000000000" pitchFamily="50" charset="-128"/>
            </a:endParaRPr>
          </a:p>
          <a:p>
            <a:pPr marL="625475" lvl="1" indent="-168275">
              <a:buFont typeface="Wingdings" panose="05000000000000000000" pitchFamily="2" charset="2"/>
              <a:buChar char="l"/>
            </a:pPr>
            <a:r>
              <a:rPr lang="ja-JP" altLang="en-US" dirty="0">
                <a:solidFill>
                  <a:srgbClr val="002060"/>
                </a:solidFill>
                <a:latin typeface="HGPｺﾞｼｯｸE" panose="020B0900000000000000" pitchFamily="50" charset="-128"/>
                <a:ea typeface="HGPｺﾞｼｯｸE" panose="020B0900000000000000" pitchFamily="50" charset="-128"/>
              </a:rPr>
              <a:t>物</a:t>
            </a:r>
            <a:r>
              <a:rPr lang="ja-JP" altLang="en-US" dirty="0" smtClean="0">
                <a:solidFill>
                  <a:srgbClr val="002060"/>
                </a:solidFill>
                <a:latin typeface="HGPｺﾞｼｯｸE" panose="020B0900000000000000" pitchFamily="50" charset="-128"/>
                <a:ea typeface="HGPｺﾞｼｯｸE" panose="020B0900000000000000" pitchFamily="50" charset="-128"/>
              </a:rPr>
              <a:t>の置台等持ち上げる負担を軽くする方法のアイデア</a:t>
            </a:r>
            <a:endParaRPr lang="en-US" altLang="ja-JP" dirty="0" smtClean="0">
              <a:solidFill>
                <a:srgbClr val="002060"/>
              </a:solidFill>
              <a:latin typeface="HGPｺﾞｼｯｸE" panose="020B0900000000000000" pitchFamily="50" charset="-128"/>
              <a:ea typeface="HGPｺﾞｼｯｸE" panose="020B0900000000000000" pitchFamily="50" charset="-128"/>
            </a:endParaRPr>
          </a:p>
          <a:p>
            <a:pPr lvl="1"/>
            <a:r>
              <a:rPr lang="ja-JP" altLang="en-US" dirty="0">
                <a:solidFill>
                  <a:srgbClr val="002060"/>
                </a:solidFill>
                <a:latin typeface="HGPｺﾞｼｯｸE" panose="020B0900000000000000" pitchFamily="50" charset="-128"/>
                <a:ea typeface="HGPｺﾞｼｯｸE" panose="020B0900000000000000" pitchFamily="50" charset="-128"/>
              </a:rPr>
              <a:t>　</a:t>
            </a:r>
            <a:r>
              <a:rPr lang="ja-JP" altLang="en-US" dirty="0" smtClean="0">
                <a:solidFill>
                  <a:srgbClr val="002060"/>
                </a:solidFill>
                <a:latin typeface="HGPｺﾞｼｯｸE" panose="020B0900000000000000" pitchFamily="50" charset="-128"/>
                <a:ea typeface="HGPｺﾞｼｯｸE" panose="020B0900000000000000" pitchFamily="50" charset="-128"/>
              </a:rPr>
              <a:t>　　</a:t>
            </a:r>
            <a:r>
              <a:rPr lang="ja-JP" altLang="en-US" dirty="0" smtClean="0">
                <a:solidFill>
                  <a:srgbClr val="002060"/>
                </a:solidFill>
                <a:latin typeface="HGPｺﾞｼｯｸM" panose="020B0600000000000000" pitchFamily="50" charset="-128"/>
                <a:ea typeface="HGPｺﾞｼｯｸM" panose="020B0600000000000000" pitchFamily="50" charset="-128"/>
              </a:rPr>
              <a:t>例：邪魔にならず、簡単に持ち運べ、高さ調整が可能な置台や超小型楊重機器の開発</a:t>
            </a:r>
            <a:endParaRPr lang="en-US" altLang="ja-JP" dirty="0" smtClean="0">
              <a:solidFill>
                <a:srgbClr val="002060"/>
              </a:solidFill>
              <a:latin typeface="HGPｺﾞｼｯｸM" panose="020B0600000000000000" pitchFamily="50" charset="-128"/>
              <a:ea typeface="HGPｺﾞｼｯｸM" panose="020B0600000000000000" pitchFamily="50" charset="-128"/>
            </a:endParaRPr>
          </a:p>
          <a:p>
            <a:pPr lvl="1"/>
            <a:r>
              <a:rPr lang="ja-JP" altLang="en-US" dirty="0">
                <a:solidFill>
                  <a:srgbClr val="002060"/>
                </a:solidFill>
                <a:latin typeface="HGPｺﾞｼｯｸM" panose="020B0600000000000000" pitchFamily="50" charset="-128"/>
                <a:ea typeface="HGPｺﾞｼｯｸM" panose="020B0600000000000000" pitchFamily="50" charset="-128"/>
              </a:rPr>
              <a:t>　</a:t>
            </a:r>
            <a:r>
              <a:rPr lang="ja-JP" altLang="en-US" dirty="0" smtClean="0">
                <a:solidFill>
                  <a:srgbClr val="002060"/>
                </a:solidFill>
                <a:latin typeface="HGPｺﾞｼｯｸM" panose="020B0600000000000000" pitchFamily="50" charset="-128"/>
                <a:ea typeface="HGPｺﾞｼｯｸM" panose="020B0600000000000000" pitchFamily="50" charset="-128"/>
              </a:rPr>
              <a:t>　　　　・対象業種：アルミの脚立等を製造している業者さん、治具工具・楊重機器製作業者さん等</a:t>
            </a:r>
            <a:endParaRPr lang="en-US" altLang="ja-JP" dirty="0" smtClean="0">
              <a:solidFill>
                <a:srgbClr val="002060"/>
              </a:solidFill>
              <a:latin typeface="HGPｺﾞｼｯｸM" panose="020B0600000000000000" pitchFamily="50" charset="-128"/>
              <a:ea typeface="HGPｺﾞｼｯｸM" panose="020B0600000000000000" pitchFamily="50" charset="-128"/>
            </a:endParaRPr>
          </a:p>
          <a:p>
            <a:pPr marL="1973263" lvl="1" indent="-1516063"/>
            <a:endParaRPr lang="en-US" altLang="ja-JP" dirty="0" smtClean="0">
              <a:solidFill>
                <a:srgbClr val="002060"/>
              </a:solidFill>
              <a:latin typeface="HGPｺﾞｼｯｸM" panose="020B0600000000000000" pitchFamily="50" charset="-128"/>
              <a:ea typeface="HGPｺﾞｼｯｸM" panose="020B0600000000000000" pitchFamily="50" charset="-128"/>
            </a:endParaRPr>
          </a:p>
          <a:p>
            <a:pPr marL="1973263" lvl="1" indent="-1516063"/>
            <a:endParaRPr lang="en-US" altLang="ja-JP" dirty="0">
              <a:solidFill>
                <a:srgbClr val="002060"/>
              </a:solidFill>
              <a:latin typeface="HGPｺﾞｼｯｸM" panose="020B0600000000000000" pitchFamily="50" charset="-128"/>
              <a:ea typeface="HGPｺﾞｼｯｸM" panose="020B0600000000000000" pitchFamily="50" charset="-128"/>
            </a:endParaRPr>
          </a:p>
          <a:p>
            <a:pPr marL="1973263" lvl="1" indent="-1516063"/>
            <a:endParaRPr lang="en-US" altLang="ja-JP" dirty="0" smtClean="0">
              <a:solidFill>
                <a:srgbClr val="002060"/>
              </a:solidFill>
              <a:latin typeface="HGPｺﾞｼｯｸM" panose="020B0600000000000000" pitchFamily="50" charset="-128"/>
              <a:ea typeface="HGPｺﾞｼｯｸM" panose="020B0600000000000000" pitchFamily="50" charset="-128"/>
            </a:endParaRPr>
          </a:p>
          <a:p>
            <a:pPr marL="1973263" lvl="1" indent="-1516063"/>
            <a:endParaRPr lang="en-US" altLang="ja-JP" dirty="0">
              <a:solidFill>
                <a:srgbClr val="002060"/>
              </a:solidFill>
              <a:latin typeface="HGPｺﾞｼｯｸM" panose="020B0600000000000000" pitchFamily="50" charset="-128"/>
              <a:ea typeface="HGPｺﾞｼｯｸM" panose="020B0600000000000000" pitchFamily="50" charset="-128"/>
            </a:endParaRPr>
          </a:p>
          <a:p>
            <a:pPr marL="1973263" lvl="1" indent="-1516063"/>
            <a:endParaRPr lang="en-US" altLang="ja-JP" dirty="0" smtClean="0">
              <a:solidFill>
                <a:srgbClr val="002060"/>
              </a:solidFill>
              <a:latin typeface="HGPｺﾞｼｯｸM" panose="020B0600000000000000" pitchFamily="50" charset="-128"/>
              <a:ea typeface="HGPｺﾞｼｯｸM" panose="020B0600000000000000" pitchFamily="50" charset="-128"/>
            </a:endParaRPr>
          </a:p>
          <a:p>
            <a:pPr marL="1973263" lvl="1" indent="-1516063"/>
            <a:endParaRPr lang="en-US" altLang="ja-JP" dirty="0" smtClean="0">
              <a:solidFill>
                <a:srgbClr val="002060"/>
              </a:solidFill>
              <a:latin typeface="HGPｺﾞｼｯｸM" panose="020B0600000000000000" pitchFamily="50" charset="-128"/>
              <a:ea typeface="HGPｺﾞｼｯｸM" panose="020B0600000000000000" pitchFamily="50" charset="-128"/>
            </a:endParaRPr>
          </a:p>
          <a:p>
            <a:pPr marL="1973263" lvl="1" indent="-1516063"/>
            <a:endParaRPr lang="en-US" altLang="ja-JP" dirty="0" smtClean="0">
              <a:solidFill>
                <a:srgbClr val="002060"/>
              </a:solidFill>
              <a:latin typeface="HGPｺﾞｼｯｸM" panose="020B0600000000000000" pitchFamily="50" charset="-128"/>
              <a:ea typeface="HGPｺﾞｼｯｸM" panose="020B0600000000000000" pitchFamily="50" charset="-128"/>
            </a:endParaRPr>
          </a:p>
          <a:p>
            <a:pPr marL="1973263" lvl="1" indent="-1516063"/>
            <a:endParaRPr lang="en-US" altLang="ja-JP" dirty="0" smtClean="0">
              <a:solidFill>
                <a:srgbClr val="002060"/>
              </a:solidFill>
              <a:latin typeface="HGPｺﾞｼｯｸM" panose="020B0600000000000000" pitchFamily="50" charset="-128"/>
              <a:ea typeface="HGPｺﾞｼｯｸM" panose="020B0600000000000000" pitchFamily="50" charset="-128"/>
            </a:endParaRPr>
          </a:p>
        </p:txBody>
      </p:sp>
      <p:grpSp>
        <p:nvGrpSpPr>
          <p:cNvPr id="102" name="グループ化 101"/>
          <p:cNvGrpSpPr/>
          <p:nvPr/>
        </p:nvGrpSpPr>
        <p:grpSpPr>
          <a:xfrm>
            <a:off x="851653" y="3921476"/>
            <a:ext cx="10502147" cy="1884686"/>
            <a:chOff x="721900" y="2606383"/>
            <a:chExt cx="10502147" cy="1884686"/>
          </a:xfrm>
        </p:grpSpPr>
        <p:grpSp>
          <p:nvGrpSpPr>
            <p:cNvPr id="100" name="グループ化 99"/>
            <p:cNvGrpSpPr/>
            <p:nvPr/>
          </p:nvGrpSpPr>
          <p:grpSpPr>
            <a:xfrm>
              <a:off x="9005977" y="2932700"/>
              <a:ext cx="1028650" cy="1099864"/>
              <a:chOff x="9005977" y="2932700"/>
              <a:chExt cx="1028650" cy="1099864"/>
            </a:xfrm>
          </p:grpSpPr>
          <p:sp>
            <p:nvSpPr>
              <p:cNvPr id="5" name="正方形/長方形 4"/>
              <p:cNvSpPr/>
              <p:nvPr/>
            </p:nvSpPr>
            <p:spPr>
              <a:xfrm>
                <a:off x="9005977" y="3836324"/>
                <a:ext cx="1028650" cy="1154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3" name="楕円 92"/>
              <p:cNvSpPr/>
              <p:nvPr/>
            </p:nvSpPr>
            <p:spPr>
              <a:xfrm>
                <a:off x="9100868" y="3930729"/>
                <a:ext cx="77638" cy="8492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4" name="楕円 93"/>
              <p:cNvSpPr/>
              <p:nvPr/>
            </p:nvSpPr>
            <p:spPr>
              <a:xfrm>
                <a:off x="9903839" y="3947637"/>
                <a:ext cx="77638" cy="8492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5" name="正方形/長方形 94"/>
              <p:cNvSpPr/>
              <p:nvPr/>
            </p:nvSpPr>
            <p:spPr>
              <a:xfrm rot="-2400000">
                <a:off x="9482738" y="2963255"/>
                <a:ext cx="74088" cy="99309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6" name="正方形/長方形 95"/>
              <p:cNvSpPr/>
              <p:nvPr/>
            </p:nvSpPr>
            <p:spPr>
              <a:xfrm rot="2400000">
                <a:off x="9527734" y="2973655"/>
                <a:ext cx="74088" cy="99309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7" name="正方形/長方形 96"/>
              <p:cNvSpPr/>
              <p:nvPr/>
            </p:nvSpPr>
            <p:spPr>
              <a:xfrm rot="-5400000">
                <a:off x="9477810" y="2572328"/>
                <a:ext cx="74088" cy="99309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8" name="正方形/長方形 97"/>
              <p:cNvSpPr/>
              <p:nvPr/>
            </p:nvSpPr>
            <p:spPr>
              <a:xfrm>
                <a:off x="9027047" y="2932700"/>
                <a:ext cx="51513" cy="10677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9" name="正方形/長方形 98"/>
              <p:cNvSpPr/>
              <p:nvPr/>
            </p:nvSpPr>
            <p:spPr>
              <a:xfrm>
                <a:off x="9953288" y="2951455"/>
                <a:ext cx="51513" cy="10677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grpSp>
          <p:nvGrpSpPr>
            <p:cNvPr id="7" name="グループ化 6"/>
            <p:cNvGrpSpPr/>
            <p:nvPr/>
          </p:nvGrpSpPr>
          <p:grpSpPr>
            <a:xfrm>
              <a:off x="721900" y="2616818"/>
              <a:ext cx="7840931" cy="1874251"/>
              <a:chOff x="3937627" y="4734962"/>
              <a:chExt cx="7840931" cy="1874251"/>
            </a:xfrm>
          </p:grpSpPr>
          <p:grpSp>
            <p:nvGrpSpPr>
              <p:cNvPr id="8" name="グループ化 7"/>
              <p:cNvGrpSpPr/>
              <p:nvPr/>
            </p:nvGrpSpPr>
            <p:grpSpPr>
              <a:xfrm>
                <a:off x="7511810" y="5314668"/>
                <a:ext cx="3234906" cy="821412"/>
                <a:chOff x="6159260" y="5469147"/>
                <a:chExt cx="3234906" cy="821412"/>
              </a:xfrm>
            </p:grpSpPr>
            <p:grpSp>
              <p:nvGrpSpPr>
                <p:cNvPr id="40" name="グループ化 39"/>
                <p:cNvGrpSpPr/>
                <p:nvPr/>
              </p:nvGrpSpPr>
              <p:grpSpPr>
                <a:xfrm>
                  <a:off x="7272921" y="5469147"/>
                  <a:ext cx="525358" cy="821412"/>
                  <a:chOff x="0" y="0"/>
                  <a:chExt cx="1338263" cy="2867024"/>
                </a:xfrm>
              </p:grpSpPr>
              <p:sp>
                <p:nvSpPr>
                  <p:cNvPr id="45" name="楕円 44"/>
                  <p:cNvSpPr/>
                  <p:nvPr/>
                </p:nvSpPr>
                <p:spPr>
                  <a:xfrm>
                    <a:off x="652463" y="2686049"/>
                    <a:ext cx="400050" cy="180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6" name="楕円 45"/>
                  <p:cNvSpPr/>
                  <p:nvPr/>
                </p:nvSpPr>
                <p:spPr>
                  <a:xfrm>
                    <a:off x="652464" y="0"/>
                    <a:ext cx="533400"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7" name="楕円 46"/>
                  <p:cNvSpPr/>
                  <p:nvPr/>
                </p:nvSpPr>
                <p:spPr>
                  <a:xfrm>
                    <a:off x="776289" y="1704974"/>
                    <a:ext cx="561974"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8" name="楕円 47"/>
                  <p:cNvSpPr/>
                  <p:nvPr/>
                </p:nvSpPr>
                <p:spPr>
                  <a:xfrm rot="21162425">
                    <a:off x="621825" y="596279"/>
                    <a:ext cx="695325" cy="1238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9" name="楕円 48"/>
                  <p:cNvSpPr/>
                  <p:nvPr/>
                </p:nvSpPr>
                <p:spPr>
                  <a:xfrm rot="21162425">
                    <a:off x="860734" y="555889"/>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0" name="楕円 49"/>
                  <p:cNvSpPr/>
                  <p:nvPr/>
                </p:nvSpPr>
                <p:spPr>
                  <a:xfrm rot="1830768">
                    <a:off x="429667" y="734600"/>
                    <a:ext cx="238125" cy="809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1" name="楕円 50"/>
                  <p:cNvSpPr/>
                  <p:nvPr/>
                </p:nvSpPr>
                <p:spPr>
                  <a:xfrm rot="18030768">
                    <a:off x="656229" y="76435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52" name="グループ化 51"/>
                  <p:cNvGrpSpPr/>
                  <p:nvPr/>
                </p:nvGrpSpPr>
                <p:grpSpPr>
                  <a:xfrm rot="8975319">
                    <a:off x="156189" y="735470"/>
                    <a:ext cx="467188" cy="696923"/>
                    <a:chOff x="156190" y="735470"/>
                    <a:chExt cx="467188" cy="696923"/>
                  </a:xfrm>
                </p:grpSpPr>
                <p:sp>
                  <p:nvSpPr>
                    <p:cNvPr id="62" name="楕円 61"/>
                    <p:cNvSpPr/>
                    <p:nvPr/>
                  </p:nvSpPr>
                  <p:spPr>
                    <a:xfrm rot="1830768">
                      <a:off x="305671" y="770048"/>
                      <a:ext cx="238125" cy="542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3" name="楕円 62"/>
                    <p:cNvSpPr/>
                    <p:nvPr/>
                  </p:nvSpPr>
                  <p:spPr>
                    <a:xfrm rot="1553239">
                      <a:off x="156190" y="1270468"/>
                      <a:ext cx="2381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4" name="楕円 63"/>
                    <p:cNvSpPr/>
                    <p:nvPr/>
                  </p:nvSpPr>
                  <p:spPr>
                    <a:xfrm rot="18030768">
                      <a:off x="480503" y="735470"/>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5" name="楕円 64"/>
                    <p:cNvSpPr/>
                    <p:nvPr/>
                  </p:nvSpPr>
                  <p:spPr>
                    <a:xfrm rot="18030768">
                      <a:off x="230927" y="119646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53" name="楕円 52"/>
                  <p:cNvSpPr/>
                  <p:nvPr/>
                </p:nvSpPr>
                <p:spPr>
                  <a:xfrm>
                    <a:off x="976313" y="1685924"/>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54" name="グループ化 53"/>
                  <p:cNvGrpSpPr/>
                  <p:nvPr/>
                </p:nvGrpSpPr>
                <p:grpSpPr>
                  <a:xfrm rot="4907208">
                    <a:off x="452437" y="1657348"/>
                    <a:ext cx="333375" cy="1238250"/>
                    <a:chOff x="452437" y="1657348"/>
                    <a:chExt cx="333375" cy="1238250"/>
                  </a:xfrm>
                </p:grpSpPr>
                <p:sp>
                  <p:nvSpPr>
                    <p:cNvPr id="60" name="楕円 59"/>
                    <p:cNvSpPr/>
                    <p:nvPr/>
                  </p:nvSpPr>
                  <p:spPr>
                    <a:xfrm>
                      <a:off x="452437" y="1657348"/>
                      <a:ext cx="333375" cy="1238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1" name="楕円 60"/>
                    <p:cNvSpPr/>
                    <p:nvPr/>
                  </p:nvSpPr>
                  <p:spPr>
                    <a:xfrm>
                      <a:off x="566737" y="177164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55" name="グループ化 54"/>
                  <p:cNvGrpSpPr/>
                  <p:nvPr/>
                </p:nvGrpSpPr>
                <p:grpSpPr>
                  <a:xfrm rot="17172999">
                    <a:off x="404813" y="1981201"/>
                    <a:ext cx="295275" cy="1085849"/>
                    <a:chOff x="404813" y="1981201"/>
                    <a:chExt cx="295275" cy="1085849"/>
                  </a:xfrm>
                </p:grpSpPr>
                <p:sp>
                  <p:nvSpPr>
                    <p:cNvPr id="57" name="楕円 56"/>
                    <p:cNvSpPr/>
                    <p:nvPr/>
                  </p:nvSpPr>
                  <p:spPr>
                    <a:xfrm>
                      <a:off x="404813" y="1981201"/>
                      <a:ext cx="295275" cy="1047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8" name="楕円 57"/>
                    <p:cNvSpPr/>
                    <p:nvPr/>
                  </p:nvSpPr>
                  <p:spPr>
                    <a:xfrm>
                      <a:off x="500063" y="199072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9" name="楕円 58"/>
                    <p:cNvSpPr/>
                    <p:nvPr/>
                  </p:nvSpPr>
                  <p:spPr>
                    <a:xfrm>
                      <a:off x="452438" y="292417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56" name="楕円 55"/>
                  <p:cNvSpPr/>
                  <p:nvPr/>
                </p:nvSpPr>
                <p:spPr>
                  <a:xfrm>
                    <a:off x="919164" y="1638299"/>
                    <a:ext cx="266700"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41" name="正方形/長方形 40"/>
                <p:cNvSpPr/>
                <p:nvPr/>
              </p:nvSpPr>
              <p:spPr>
                <a:xfrm>
                  <a:off x="6629400" y="5624092"/>
                  <a:ext cx="1838325" cy="457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42" name="直線コネクタ 41"/>
                <p:cNvCxnSpPr/>
                <p:nvPr/>
              </p:nvCxnSpPr>
              <p:spPr>
                <a:xfrm>
                  <a:off x="6159260" y="6288279"/>
                  <a:ext cx="323490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二等辺三角形 42"/>
                <p:cNvSpPr/>
                <p:nvPr/>
              </p:nvSpPr>
              <p:spPr>
                <a:xfrm>
                  <a:off x="6771736" y="5671942"/>
                  <a:ext cx="191039" cy="607412"/>
                </a:xfrm>
                <a:prstGeom prst="triangl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4" name="二等辺三角形 43"/>
                <p:cNvSpPr/>
                <p:nvPr/>
              </p:nvSpPr>
              <p:spPr>
                <a:xfrm>
                  <a:off x="8161187" y="5671942"/>
                  <a:ext cx="191039" cy="607412"/>
                </a:xfrm>
                <a:prstGeom prst="triangl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grpSp>
            <p:nvGrpSpPr>
              <p:cNvPr id="9" name="グループ化 8"/>
              <p:cNvGrpSpPr/>
              <p:nvPr/>
            </p:nvGrpSpPr>
            <p:grpSpPr>
              <a:xfrm>
                <a:off x="3937627" y="5193102"/>
                <a:ext cx="3234906" cy="946336"/>
                <a:chOff x="3558603" y="5428975"/>
                <a:chExt cx="3234906" cy="946336"/>
              </a:xfrm>
            </p:grpSpPr>
            <p:sp>
              <p:nvSpPr>
                <p:cNvPr id="13" name="正方形/長方形 12"/>
                <p:cNvSpPr/>
                <p:nvPr/>
              </p:nvSpPr>
              <p:spPr>
                <a:xfrm>
                  <a:off x="3975795" y="6187752"/>
                  <a:ext cx="1838325" cy="457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14" name="直線コネクタ 13"/>
                <p:cNvCxnSpPr/>
                <p:nvPr/>
              </p:nvCxnSpPr>
              <p:spPr>
                <a:xfrm>
                  <a:off x="3558603" y="6375311"/>
                  <a:ext cx="323490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4135016" y="6241004"/>
                  <a:ext cx="133018" cy="1154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 name="正方形/長方形 15"/>
                <p:cNvSpPr/>
                <p:nvPr/>
              </p:nvSpPr>
              <p:spPr>
                <a:xfrm>
                  <a:off x="5582061" y="6244328"/>
                  <a:ext cx="133018" cy="1154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4827120" y="5428975"/>
                  <a:ext cx="639442" cy="936902"/>
                  <a:chOff x="4827120" y="5198068"/>
                  <a:chExt cx="797038" cy="1167809"/>
                </a:xfrm>
              </p:grpSpPr>
              <p:sp>
                <p:nvSpPr>
                  <p:cNvPr id="18" name="楕円 17"/>
                  <p:cNvSpPr/>
                  <p:nvPr/>
                </p:nvSpPr>
                <p:spPr>
                  <a:xfrm>
                    <a:off x="5197500" y="6285826"/>
                    <a:ext cx="169378" cy="800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9" name="楕円 18"/>
                  <p:cNvSpPr/>
                  <p:nvPr/>
                </p:nvSpPr>
                <p:spPr>
                  <a:xfrm rot="18332564">
                    <a:off x="5043459" y="5325599"/>
                    <a:ext cx="307563" cy="5242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0" name="楕円 19"/>
                  <p:cNvSpPr/>
                  <p:nvPr/>
                </p:nvSpPr>
                <p:spPr>
                  <a:xfrm rot="19188510">
                    <a:off x="4827120" y="5198068"/>
                    <a:ext cx="235939" cy="270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1" name="楕円 20"/>
                  <p:cNvSpPr/>
                  <p:nvPr/>
                </p:nvSpPr>
                <p:spPr>
                  <a:xfrm rot="15276491">
                    <a:off x="4991961" y="5395001"/>
                    <a:ext cx="63198" cy="60492"/>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22" name="グループ化 21"/>
                  <p:cNvGrpSpPr/>
                  <p:nvPr/>
                </p:nvGrpSpPr>
                <p:grpSpPr>
                  <a:xfrm rot="1337552">
                    <a:off x="4845889" y="5558651"/>
                    <a:ext cx="242174" cy="632747"/>
                    <a:chOff x="1142713" y="578215"/>
                    <a:chExt cx="571986" cy="1430486"/>
                  </a:xfrm>
                </p:grpSpPr>
                <p:sp>
                  <p:nvSpPr>
                    <p:cNvPr id="34" name="楕円 33"/>
                    <p:cNvSpPr/>
                    <p:nvPr/>
                  </p:nvSpPr>
                  <p:spPr>
                    <a:xfrm rot="20676491">
                      <a:off x="1188628" y="584624"/>
                      <a:ext cx="238125" cy="809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5" name="楕円 34"/>
                    <p:cNvSpPr/>
                    <p:nvPr/>
                  </p:nvSpPr>
                  <p:spPr>
                    <a:xfrm rot="20676491">
                      <a:off x="1358012" y="1333261"/>
                      <a:ext cx="238125" cy="542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6" name="楕円 35"/>
                    <p:cNvSpPr/>
                    <p:nvPr/>
                  </p:nvSpPr>
                  <p:spPr>
                    <a:xfrm rot="20398962">
                      <a:off x="1476574" y="1846776"/>
                      <a:ext cx="2381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7" name="楕円 36"/>
                    <p:cNvSpPr/>
                    <p:nvPr/>
                  </p:nvSpPr>
                  <p:spPr>
                    <a:xfrm rot="15276491">
                      <a:off x="1142713" y="57821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8" name="楕円 37"/>
                    <p:cNvSpPr/>
                    <p:nvPr/>
                  </p:nvSpPr>
                  <p:spPr>
                    <a:xfrm rot="15276491">
                      <a:off x="1325666" y="1278679"/>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9" name="楕円 38"/>
                    <p:cNvSpPr/>
                    <p:nvPr/>
                  </p:nvSpPr>
                  <p:spPr>
                    <a:xfrm rot="15276491">
                      <a:off x="1483079" y="177870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23" name="グループ化 22"/>
                  <p:cNvGrpSpPr/>
                  <p:nvPr/>
                </p:nvGrpSpPr>
                <p:grpSpPr>
                  <a:xfrm rot="16739285">
                    <a:off x="5360738" y="5616276"/>
                    <a:ext cx="248578" cy="278263"/>
                    <a:chOff x="2285999" y="-31167"/>
                    <a:chExt cx="561974" cy="657225"/>
                  </a:xfrm>
                </p:grpSpPr>
                <p:sp>
                  <p:nvSpPr>
                    <p:cNvPr id="32" name="楕円 31"/>
                    <p:cNvSpPr/>
                    <p:nvPr/>
                  </p:nvSpPr>
                  <p:spPr>
                    <a:xfrm>
                      <a:off x="2285999" y="-2592"/>
                      <a:ext cx="561974"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3" name="楕円 32"/>
                    <p:cNvSpPr/>
                    <p:nvPr/>
                  </p:nvSpPr>
                  <p:spPr>
                    <a:xfrm>
                      <a:off x="2514598" y="-31167"/>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24" name="グループ化 23"/>
                  <p:cNvGrpSpPr/>
                  <p:nvPr/>
                </p:nvGrpSpPr>
                <p:grpSpPr>
                  <a:xfrm rot="4541008">
                    <a:off x="5226713" y="5645224"/>
                    <a:ext cx="141148" cy="547715"/>
                    <a:chOff x="2371723" y="92658"/>
                    <a:chExt cx="333375" cy="1238250"/>
                  </a:xfrm>
                </p:grpSpPr>
                <p:sp>
                  <p:nvSpPr>
                    <p:cNvPr id="30" name="楕円 29"/>
                    <p:cNvSpPr/>
                    <p:nvPr/>
                  </p:nvSpPr>
                  <p:spPr>
                    <a:xfrm>
                      <a:off x="2371723" y="92658"/>
                      <a:ext cx="333375" cy="1238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1" name="楕円 30"/>
                    <p:cNvSpPr/>
                    <p:nvPr/>
                  </p:nvSpPr>
                  <p:spPr>
                    <a:xfrm>
                      <a:off x="2486023" y="20695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25" name="グループ化 24"/>
                  <p:cNvGrpSpPr/>
                  <p:nvPr/>
                </p:nvGrpSpPr>
                <p:grpSpPr>
                  <a:xfrm rot="18777255">
                    <a:off x="5142277" y="5904282"/>
                    <a:ext cx="130609" cy="459739"/>
                    <a:chOff x="2457448" y="959434"/>
                    <a:chExt cx="295275" cy="1085849"/>
                  </a:xfrm>
                </p:grpSpPr>
                <p:sp>
                  <p:nvSpPr>
                    <p:cNvPr id="27" name="楕円 26"/>
                    <p:cNvSpPr/>
                    <p:nvPr/>
                  </p:nvSpPr>
                  <p:spPr>
                    <a:xfrm>
                      <a:off x="2457448" y="959434"/>
                      <a:ext cx="295275" cy="1047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8" name="楕円 27"/>
                    <p:cNvSpPr/>
                    <p:nvPr/>
                  </p:nvSpPr>
                  <p:spPr>
                    <a:xfrm>
                      <a:off x="2552698" y="96895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9" name="楕円 28"/>
                    <p:cNvSpPr/>
                    <p:nvPr/>
                  </p:nvSpPr>
                  <p:spPr>
                    <a:xfrm>
                      <a:off x="2505073" y="190240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26" name="楕円 25"/>
                  <p:cNvSpPr/>
                  <p:nvPr/>
                </p:nvSpPr>
                <p:spPr>
                  <a:xfrm>
                    <a:off x="5322272" y="5666320"/>
                    <a:ext cx="112918" cy="1179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sp>
            <p:nvSpPr>
              <p:cNvPr id="10" name="右矢印 9"/>
              <p:cNvSpPr/>
              <p:nvPr/>
            </p:nvSpPr>
            <p:spPr>
              <a:xfrm>
                <a:off x="7079909" y="5492472"/>
                <a:ext cx="283855" cy="3256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吹き出し 10"/>
              <p:cNvSpPr/>
              <p:nvPr/>
            </p:nvSpPr>
            <p:spPr>
              <a:xfrm>
                <a:off x="10239469" y="4734962"/>
                <a:ext cx="1539089" cy="856496"/>
              </a:xfrm>
              <a:prstGeom prst="wedgeRoundRectCallout">
                <a:avLst>
                  <a:gd name="adj1" fmla="val -73689"/>
                  <a:gd name="adj2" fmla="val 339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latin typeface="HGPｺﾞｼｯｸE" panose="020B0900000000000000" pitchFamily="50" charset="-128"/>
                    <a:ea typeface="HGPｺﾞｼｯｸE" panose="020B0900000000000000" pitchFamily="50" charset="-128"/>
                  </a:rPr>
                  <a:t>重量物を持ち上げる際に、</a:t>
                </a:r>
                <a:r>
                  <a:rPr kumimoji="1" lang="ja-JP" altLang="en-US" sz="1200" dirty="0" smtClean="0">
                    <a:latin typeface="HGPｺﾞｼｯｸE" panose="020B0900000000000000" pitchFamily="50" charset="-128"/>
                    <a:ea typeface="HGPｺﾞｼｯｸE" panose="020B0900000000000000" pitchFamily="50" charset="-128"/>
                  </a:rPr>
                  <a:t>腰への負担が軽減する方法を考える</a:t>
                </a:r>
                <a:endParaRPr kumimoji="1" lang="ja-JP" altLang="en-US" sz="1200" dirty="0">
                  <a:latin typeface="HGPｺﾞｼｯｸE" panose="020B0900000000000000" pitchFamily="50" charset="-128"/>
                  <a:ea typeface="HGPｺﾞｼｯｸE" panose="020B0900000000000000" pitchFamily="50" charset="-128"/>
                </a:endParaRPr>
              </a:p>
            </p:txBody>
          </p:sp>
          <p:sp>
            <p:nvSpPr>
              <p:cNvPr id="12" name="テキスト ボックス 11"/>
              <p:cNvSpPr txBox="1"/>
              <p:nvPr/>
            </p:nvSpPr>
            <p:spPr>
              <a:xfrm>
                <a:off x="4850804" y="6332214"/>
                <a:ext cx="5322011" cy="276999"/>
              </a:xfrm>
              <a:prstGeom prst="rect">
                <a:avLst/>
              </a:prstGeom>
              <a:noFill/>
            </p:spPr>
            <p:txBody>
              <a:bodyPr wrap="square" rtlCol="0">
                <a:spAutoFit/>
              </a:bodyPr>
              <a:lstStyle/>
              <a:p>
                <a:r>
                  <a:rPr kumimoji="1" lang="ja-JP" altLang="en-US" sz="1200" dirty="0" smtClean="0">
                    <a:solidFill>
                      <a:srgbClr val="C00000"/>
                    </a:solidFill>
                    <a:latin typeface="HGPｺﾞｼｯｸE" panose="020B0900000000000000" pitchFamily="50" charset="-128"/>
                    <a:ea typeface="HGPｺﾞｼｯｸE" panose="020B0900000000000000" pitchFamily="50" charset="-128"/>
                  </a:rPr>
                  <a:t>負担軽減方法の例</a:t>
                </a:r>
                <a:r>
                  <a:rPr kumimoji="1" lang="ja-JP" altLang="en-US" sz="1200" dirty="0" smtClean="0">
                    <a:solidFill>
                      <a:srgbClr val="0070C0"/>
                    </a:solidFill>
                    <a:latin typeface="HGPｺﾞｼｯｸE" panose="020B0900000000000000" pitchFamily="50" charset="-128"/>
                    <a:ea typeface="HGPｺﾞｼｯｸE" panose="020B0900000000000000" pitchFamily="50" charset="-128"/>
                  </a:rPr>
                  <a:t>：物を置く高さを考慮し、持ち上げ時の腰への負担を軽減する</a:t>
                </a:r>
                <a:endParaRPr kumimoji="1" lang="ja-JP" altLang="en-US" sz="1200" dirty="0">
                  <a:solidFill>
                    <a:srgbClr val="0070C0"/>
                  </a:solidFill>
                  <a:latin typeface="HGPｺﾞｼｯｸE" panose="020B0900000000000000" pitchFamily="50" charset="-128"/>
                  <a:ea typeface="HGPｺﾞｼｯｸE" panose="020B0900000000000000" pitchFamily="50" charset="-128"/>
                </a:endParaRPr>
              </a:p>
            </p:txBody>
          </p:sp>
        </p:grpSp>
        <p:grpSp>
          <p:nvGrpSpPr>
            <p:cNvPr id="71" name="グループ化 70"/>
            <p:cNvGrpSpPr/>
            <p:nvPr/>
          </p:nvGrpSpPr>
          <p:grpSpPr>
            <a:xfrm>
              <a:off x="9256330" y="2743200"/>
              <a:ext cx="443870" cy="1278094"/>
              <a:chOff x="0" y="0"/>
              <a:chExt cx="1075592" cy="4106361"/>
            </a:xfrm>
          </p:grpSpPr>
          <p:sp>
            <p:nvSpPr>
              <p:cNvPr id="72" name="楕円 71"/>
              <p:cNvSpPr/>
              <p:nvPr/>
            </p:nvSpPr>
            <p:spPr>
              <a:xfrm rot="20517313">
                <a:off x="508948" y="3022893"/>
                <a:ext cx="297538" cy="1047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3" name="楕円 72"/>
              <p:cNvSpPr/>
              <p:nvPr/>
            </p:nvSpPr>
            <p:spPr>
              <a:xfrm>
                <a:off x="445649" y="3925386"/>
                <a:ext cx="403116" cy="180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4" name="楕円 73"/>
              <p:cNvSpPr/>
              <p:nvPr/>
            </p:nvSpPr>
            <p:spPr>
              <a:xfrm>
                <a:off x="484170" y="1667961"/>
                <a:ext cx="566280"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5" name="楕円 74"/>
              <p:cNvSpPr/>
              <p:nvPr/>
            </p:nvSpPr>
            <p:spPr>
              <a:xfrm rot="21257279">
                <a:off x="374939" y="585641"/>
                <a:ext cx="700653" cy="1238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6" name="楕円 75"/>
              <p:cNvSpPr/>
              <p:nvPr/>
            </p:nvSpPr>
            <p:spPr>
              <a:xfrm rot="21420718">
                <a:off x="413284" y="0"/>
                <a:ext cx="537487"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7" name="楕円 76"/>
              <p:cNvSpPr/>
              <p:nvPr/>
            </p:nvSpPr>
            <p:spPr>
              <a:xfrm rot="20425313">
                <a:off x="606215" y="519287"/>
                <a:ext cx="143970"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8" name="楕円 77"/>
              <p:cNvSpPr/>
              <p:nvPr/>
            </p:nvSpPr>
            <p:spPr>
              <a:xfrm rot="6289467">
                <a:off x="290640" y="452678"/>
                <a:ext cx="234550" cy="815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9" name="楕円 78"/>
              <p:cNvSpPr/>
              <p:nvPr/>
            </p:nvSpPr>
            <p:spPr>
              <a:xfrm rot="889467">
                <a:off x="654966" y="845335"/>
                <a:ext cx="143970"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80" name="楕円 79"/>
              <p:cNvSpPr/>
              <p:nvPr/>
            </p:nvSpPr>
            <p:spPr>
              <a:xfrm rot="16062341">
                <a:off x="247650" y="421307"/>
                <a:ext cx="239950" cy="542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81" name="楕円 80"/>
              <p:cNvSpPr/>
              <p:nvPr/>
            </p:nvSpPr>
            <p:spPr>
              <a:xfrm rot="15784812">
                <a:off x="578299" y="556650"/>
                <a:ext cx="127178" cy="2940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82" name="楕円 81"/>
              <p:cNvSpPr/>
              <p:nvPr/>
            </p:nvSpPr>
            <p:spPr>
              <a:xfrm rot="10662341">
                <a:off x="29949" y="640546"/>
                <a:ext cx="142875" cy="143970"/>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83" name="楕円 82"/>
              <p:cNvSpPr/>
              <p:nvPr/>
            </p:nvSpPr>
            <p:spPr>
              <a:xfrm rot="10662341">
                <a:off x="481465" y="613292"/>
                <a:ext cx="142875" cy="143970"/>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84" name="楕円 83"/>
              <p:cNvSpPr/>
              <p:nvPr/>
            </p:nvSpPr>
            <p:spPr>
              <a:xfrm>
                <a:off x="686940" y="1629861"/>
                <a:ext cx="143970"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85" name="グループ化 84"/>
              <p:cNvGrpSpPr/>
              <p:nvPr/>
            </p:nvGrpSpPr>
            <p:grpSpPr>
              <a:xfrm rot="20721921">
                <a:off x="324503" y="2039441"/>
                <a:ext cx="645056" cy="1238250"/>
                <a:chOff x="324503" y="2039440"/>
                <a:chExt cx="640152" cy="1238250"/>
              </a:xfrm>
            </p:grpSpPr>
            <p:sp>
              <p:nvSpPr>
                <p:cNvPr id="88" name="楕円 87"/>
                <p:cNvSpPr/>
                <p:nvPr/>
              </p:nvSpPr>
              <p:spPr>
                <a:xfrm rot="1868601">
                  <a:off x="486086" y="2039440"/>
                  <a:ext cx="333375" cy="1238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89" name="楕円 88"/>
                <p:cNvSpPr/>
                <p:nvPr/>
              </p:nvSpPr>
              <p:spPr>
                <a:xfrm rot="1868601">
                  <a:off x="821780" y="219747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0" name="楕円 89"/>
                <p:cNvSpPr/>
                <p:nvPr/>
              </p:nvSpPr>
              <p:spPr>
                <a:xfrm rot="1868601">
                  <a:off x="324503" y="3020457"/>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86" name="楕円 85"/>
              <p:cNvSpPr/>
              <p:nvPr/>
            </p:nvSpPr>
            <p:spPr>
              <a:xfrm>
                <a:off x="747438" y="3894430"/>
                <a:ext cx="143970"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87" name="楕円 86"/>
              <p:cNvSpPr/>
              <p:nvPr/>
            </p:nvSpPr>
            <p:spPr>
              <a:xfrm>
                <a:off x="629353" y="1572712"/>
                <a:ext cx="268744"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cxnSp>
          <p:nvCxnSpPr>
            <p:cNvPr id="91" name="直線コネクタ 90"/>
            <p:cNvCxnSpPr/>
            <p:nvPr/>
          </p:nvCxnSpPr>
          <p:spPr>
            <a:xfrm>
              <a:off x="7989141" y="4017154"/>
              <a:ext cx="323490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正方形/長方形 91"/>
            <p:cNvSpPr/>
            <p:nvPr/>
          </p:nvSpPr>
          <p:spPr>
            <a:xfrm>
              <a:off x="8617043" y="2900947"/>
              <a:ext cx="1838325" cy="457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1" name="角丸四角形吹き出し 100"/>
            <p:cNvSpPr/>
            <p:nvPr/>
          </p:nvSpPr>
          <p:spPr>
            <a:xfrm>
              <a:off x="7032482" y="2606383"/>
              <a:ext cx="1539089" cy="856496"/>
            </a:xfrm>
            <a:prstGeom prst="wedgeRoundRectCallout">
              <a:avLst>
                <a:gd name="adj1" fmla="val 69271"/>
                <a:gd name="adj2" fmla="val 339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latin typeface="HGPｺﾞｼｯｸE" panose="020B0900000000000000" pitchFamily="50" charset="-128"/>
                  <a:ea typeface="HGPｺﾞｼｯｸE" panose="020B0900000000000000" pitchFamily="50" charset="-128"/>
                </a:rPr>
                <a:t>重量物を持ち上げる際に、</a:t>
              </a:r>
              <a:r>
                <a:rPr kumimoji="1" lang="ja-JP" altLang="en-US" sz="1200" dirty="0" smtClean="0">
                  <a:latin typeface="HGPｺﾞｼｯｸE" panose="020B0900000000000000" pitchFamily="50" charset="-128"/>
                  <a:ea typeface="HGPｺﾞｼｯｸE" panose="020B0900000000000000" pitchFamily="50" charset="-128"/>
                </a:rPr>
                <a:t>腰への負担が軽減する方法を考える</a:t>
              </a:r>
              <a:endParaRPr kumimoji="1" lang="ja-JP" altLang="en-US" sz="1200" dirty="0">
                <a:latin typeface="HGPｺﾞｼｯｸE" panose="020B0900000000000000" pitchFamily="50" charset="-128"/>
                <a:ea typeface="HGPｺﾞｼｯｸE" panose="020B0900000000000000" pitchFamily="50" charset="-128"/>
              </a:endParaRPr>
            </a:p>
          </p:txBody>
        </p:sp>
      </p:grpSp>
      <p:pic>
        <p:nvPicPr>
          <p:cNvPr id="103" name="図 10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6976" y="479502"/>
            <a:ext cx="736823" cy="736823"/>
          </a:xfrm>
          <a:prstGeom prst="rect">
            <a:avLst/>
          </a:prstGeom>
        </p:spPr>
      </p:pic>
      <p:sp>
        <p:nvSpPr>
          <p:cNvPr id="66" name="スライド番号プレースホルダー 65"/>
          <p:cNvSpPr>
            <a:spLocks noGrp="1"/>
          </p:cNvSpPr>
          <p:nvPr>
            <p:ph type="sldNum" sz="quarter" idx="12"/>
          </p:nvPr>
        </p:nvSpPr>
        <p:spPr/>
        <p:txBody>
          <a:bodyPr/>
          <a:lstStyle/>
          <a:p>
            <a:fld id="{E546A27F-5BA7-425D-BEAE-9A08454FA985}" type="slidenum">
              <a:rPr kumimoji="1" lang="ja-JP" altLang="en-US" smtClean="0"/>
              <a:t>23</a:t>
            </a:fld>
            <a:endParaRPr kumimoji="1" lang="ja-JP" altLang="en-US"/>
          </a:p>
        </p:txBody>
      </p:sp>
    </p:spTree>
    <p:extLst>
      <p:ext uri="{BB962C8B-B14F-4D97-AF65-F5344CB8AC3E}">
        <p14:creationId xmlns:p14="http://schemas.microsoft.com/office/powerpoint/2010/main" val="2410660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27195" y="1003162"/>
            <a:ext cx="11111148" cy="1600438"/>
          </a:xfrm>
          <a:prstGeom prst="rect">
            <a:avLst/>
          </a:prstGeom>
          <a:noFill/>
        </p:spPr>
        <p:txBody>
          <a:bodyPr wrap="square" rtlCol="0">
            <a:spAutoFit/>
          </a:bodyPr>
          <a:lstStyle/>
          <a:p>
            <a:r>
              <a:rPr lang="ja-JP" altLang="en-US" sz="2400" dirty="0" smtClean="0">
                <a:solidFill>
                  <a:srgbClr val="002060"/>
                </a:solidFill>
                <a:latin typeface="HGPｺﾞｼｯｸE" panose="020B0900000000000000" pitchFamily="50" charset="-128"/>
                <a:ea typeface="HGPｺﾞｼｯｸE" panose="020B0900000000000000" pitchFamily="50" charset="-128"/>
              </a:rPr>
              <a:t>目的</a:t>
            </a:r>
            <a:r>
              <a:rPr lang="ja-JP" altLang="en-US" sz="2400" dirty="0">
                <a:solidFill>
                  <a:srgbClr val="002060"/>
                </a:solidFill>
                <a:latin typeface="HGPｺﾞｼｯｸE" panose="020B0900000000000000" pitchFamily="50" charset="-128"/>
                <a:ea typeface="HGPｺﾞｼｯｸE" panose="020B0900000000000000" pitchFamily="50" charset="-128"/>
              </a:rPr>
              <a:t>：各作業の腰痛防止</a:t>
            </a:r>
            <a:r>
              <a:rPr lang="ja-JP" altLang="en-US" sz="2400" dirty="0" smtClean="0">
                <a:solidFill>
                  <a:srgbClr val="002060"/>
                </a:solidFill>
                <a:latin typeface="HGPｺﾞｼｯｸE" panose="020B0900000000000000" pitchFamily="50" charset="-128"/>
                <a:ea typeface="HGPｺﾞｼｯｸE" panose="020B0900000000000000" pitchFamily="50" charset="-128"/>
              </a:rPr>
              <a:t>対策</a:t>
            </a:r>
            <a:endParaRPr lang="en-US" altLang="ja-JP" sz="2400" dirty="0" smtClean="0">
              <a:solidFill>
                <a:srgbClr val="002060"/>
              </a:solidFill>
              <a:latin typeface="HGPｺﾞｼｯｸE" panose="020B0900000000000000" pitchFamily="50" charset="-128"/>
              <a:ea typeface="HGPｺﾞｼｯｸE" panose="020B0900000000000000" pitchFamily="50" charset="-128"/>
            </a:endParaRPr>
          </a:p>
          <a:p>
            <a:endParaRPr lang="en-US" altLang="ja-JP" dirty="0" smtClean="0">
              <a:solidFill>
                <a:srgbClr val="002060"/>
              </a:solidFill>
              <a:latin typeface="HGPｺﾞｼｯｸM" panose="020B0600000000000000" pitchFamily="50" charset="-128"/>
              <a:ea typeface="HGPｺﾞｼｯｸM" panose="020B0600000000000000" pitchFamily="50" charset="-128"/>
            </a:endParaRPr>
          </a:p>
          <a:p>
            <a:pPr marL="400050" lvl="1" indent="-400050">
              <a:buFont typeface="+mj-lt"/>
              <a:buAutoNum type="arabicPeriod" startAt="2"/>
            </a:pPr>
            <a:r>
              <a:rPr lang="ja-JP" altLang="en-US" sz="2000" dirty="0" smtClean="0">
                <a:solidFill>
                  <a:srgbClr val="FF0000"/>
                </a:solidFill>
                <a:latin typeface="HGPｺﾞｼｯｸE" panose="020B0900000000000000" pitchFamily="50" charset="-128"/>
                <a:ea typeface="HGPｺﾞｼｯｸE" panose="020B0900000000000000" pitchFamily="50" charset="-128"/>
              </a:rPr>
              <a:t>中腰</a:t>
            </a:r>
            <a:r>
              <a:rPr lang="ja-JP" altLang="en-US" sz="2000" dirty="0">
                <a:solidFill>
                  <a:srgbClr val="FF0000"/>
                </a:solidFill>
                <a:latin typeface="HGPｺﾞｼｯｸE" panose="020B0900000000000000" pitchFamily="50" charset="-128"/>
                <a:ea typeface="HGPｺﾞｼｯｸE" panose="020B0900000000000000" pitchFamily="50" charset="-128"/>
              </a:rPr>
              <a:t>姿勢を取らなくても作業できる</a:t>
            </a:r>
            <a:r>
              <a:rPr lang="ja-JP" altLang="en-US" sz="2000" dirty="0" smtClean="0">
                <a:solidFill>
                  <a:srgbClr val="FF0000"/>
                </a:solidFill>
                <a:latin typeface="HGPｺﾞｼｯｸE" panose="020B0900000000000000" pitchFamily="50" charset="-128"/>
                <a:ea typeface="HGPｺﾞｼｯｸE" panose="020B0900000000000000" pitchFamily="50" charset="-128"/>
              </a:rPr>
              <a:t>モノ</a:t>
            </a:r>
            <a:endParaRPr lang="en-US" altLang="ja-JP" sz="2000" dirty="0" smtClean="0">
              <a:solidFill>
                <a:srgbClr val="FF0000"/>
              </a:solidFill>
              <a:latin typeface="HGPｺﾞｼｯｸE" panose="020B0900000000000000" pitchFamily="50" charset="-128"/>
              <a:ea typeface="HGPｺﾞｼｯｸE" panose="020B0900000000000000" pitchFamily="50" charset="-128"/>
            </a:endParaRPr>
          </a:p>
          <a:p>
            <a:pPr marL="457200" lvl="2"/>
            <a:endParaRPr lang="en-US" altLang="ja-JP" dirty="0" smtClean="0">
              <a:solidFill>
                <a:srgbClr val="002060"/>
              </a:solidFill>
              <a:latin typeface="HGPｺﾞｼｯｸE" panose="020B0900000000000000" pitchFamily="50" charset="-128"/>
              <a:ea typeface="HGPｺﾞｼｯｸE" panose="020B0900000000000000" pitchFamily="50" charset="-128"/>
            </a:endParaRPr>
          </a:p>
          <a:p>
            <a:pPr marL="742950" lvl="2" indent="-285750">
              <a:buFont typeface="Wingdings" panose="05000000000000000000" pitchFamily="2" charset="2"/>
              <a:buChar char="l"/>
            </a:pPr>
            <a:r>
              <a:rPr lang="ja-JP" altLang="en-US" dirty="0" smtClean="0">
                <a:solidFill>
                  <a:srgbClr val="002060"/>
                </a:solidFill>
                <a:latin typeface="HGPｺﾞｼｯｸE" panose="020B0900000000000000" pitchFamily="50" charset="-128"/>
                <a:ea typeface="HGPｺﾞｼｯｸE" panose="020B0900000000000000" pitchFamily="50" charset="-128"/>
              </a:rPr>
              <a:t>中腰</a:t>
            </a:r>
            <a:r>
              <a:rPr lang="ja-JP" altLang="en-US" dirty="0">
                <a:solidFill>
                  <a:srgbClr val="002060"/>
                </a:solidFill>
                <a:latin typeface="HGPｺﾞｼｯｸE" panose="020B0900000000000000" pitchFamily="50" charset="-128"/>
                <a:ea typeface="HGPｺﾞｼｯｸE" panose="020B0900000000000000" pitchFamily="50" charset="-128"/>
              </a:rPr>
              <a:t>姿勢を取らなくても作業</a:t>
            </a:r>
            <a:r>
              <a:rPr lang="ja-JP" altLang="en-US" dirty="0" smtClean="0">
                <a:solidFill>
                  <a:srgbClr val="002060"/>
                </a:solidFill>
                <a:latin typeface="HGPｺﾞｼｯｸE" panose="020B0900000000000000" pitchFamily="50" charset="-128"/>
                <a:ea typeface="HGPｺﾞｼｯｸE" panose="020B0900000000000000" pitchFamily="50" charset="-128"/>
              </a:rPr>
              <a:t>できる方法のアイデア</a:t>
            </a:r>
            <a:endParaRPr lang="en-US" altLang="ja-JP" dirty="0" smtClean="0">
              <a:solidFill>
                <a:srgbClr val="002060"/>
              </a:solidFill>
              <a:latin typeface="HGPｺﾞｼｯｸE" panose="020B0900000000000000" pitchFamily="50" charset="-128"/>
              <a:ea typeface="HGPｺﾞｼｯｸE" panose="020B0900000000000000" pitchFamily="50" charset="-128"/>
            </a:endParaRPr>
          </a:p>
        </p:txBody>
      </p:sp>
      <p:grpSp>
        <p:nvGrpSpPr>
          <p:cNvPr id="104" name="グループ化 103"/>
          <p:cNvGrpSpPr/>
          <p:nvPr/>
        </p:nvGrpSpPr>
        <p:grpSpPr>
          <a:xfrm>
            <a:off x="1922414" y="2977409"/>
            <a:ext cx="6688002" cy="1317316"/>
            <a:chOff x="740886" y="2931744"/>
            <a:chExt cx="6688002" cy="1317316"/>
          </a:xfrm>
        </p:grpSpPr>
        <p:pic>
          <p:nvPicPr>
            <p:cNvPr id="66" name="図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7476" y="2931744"/>
              <a:ext cx="2271412" cy="1277669"/>
            </a:xfrm>
            <a:prstGeom prst="rect">
              <a:avLst/>
            </a:prstGeom>
          </p:spPr>
        </p:pic>
        <p:pic>
          <p:nvPicPr>
            <p:cNvPr id="67" name="図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9364" y="3010326"/>
              <a:ext cx="1680576" cy="1238734"/>
            </a:xfrm>
            <a:prstGeom prst="rect">
              <a:avLst/>
            </a:prstGeom>
          </p:spPr>
        </p:pic>
        <p:sp>
          <p:nvSpPr>
            <p:cNvPr id="2" name="二等辺三角形 1"/>
            <p:cNvSpPr/>
            <p:nvPr/>
          </p:nvSpPr>
          <p:spPr>
            <a:xfrm rot="5400000">
              <a:off x="4758031" y="3435698"/>
              <a:ext cx="286421" cy="2469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p:cNvSpPr txBox="1"/>
            <p:nvPr/>
          </p:nvSpPr>
          <p:spPr>
            <a:xfrm>
              <a:off x="740886" y="3415945"/>
              <a:ext cx="1952089" cy="523220"/>
            </a:xfrm>
            <a:prstGeom prst="rect">
              <a:avLst/>
            </a:prstGeom>
            <a:noFill/>
          </p:spPr>
          <p:txBody>
            <a:bodyPr wrap="square" rtlCol="0">
              <a:spAutoFit/>
            </a:bodyPr>
            <a:lstStyle/>
            <a:p>
              <a:pPr algn="ctr"/>
              <a:r>
                <a:rPr kumimoji="1" lang="ja-JP" altLang="en-US" sz="1400" dirty="0" smtClean="0"/>
                <a:t>鉄筋工事</a:t>
              </a:r>
              <a:endParaRPr kumimoji="1" lang="en-US" altLang="ja-JP" sz="1400" dirty="0" smtClean="0"/>
            </a:p>
            <a:p>
              <a:pPr algn="ctr"/>
              <a:r>
                <a:rPr kumimoji="1" lang="ja-JP" altLang="en-US" sz="1400" dirty="0" smtClean="0"/>
                <a:t>床配筋</a:t>
              </a:r>
              <a:endParaRPr kumimoji="1" lang="ja-JP" altLang="en-US" sz="1400" dirty="0"/>
            </a:p>
          </p:txBody>
        </p:sp>
      </p:grpSp>
      <p:grpSp>
        <p:nvGrpSpPr>
          <p:cNvPr id="105" name="グループ化 104"/>
          <p:cNvGrpSpPr/>
          <p:nvPr/>
        </p:nvGrpSpPr>
        <p:grpSpPr>
          <a:xfrm>
            <a:off x="1922414" y="5026624"/>
            <a:ext cx="7582812" cy="1227653"/>
            <a:chOff x="807275" y="4961754"/>
            <a:chExt cx="7582812" cy="1227653"/>
          </a:xfrm>
        </p:grpSpPr>
        <p:pic>
          <p:nvPicPr>
            <p:cNvPr id="68" name="図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9364" y="5007510"/>
              <a:ext cx="1652564" cy="1120374"/>
            </a:xfrm>
            <a:prstGeom prst="rect">
              <a:avLst/>
            </a:prstGeom>
          </p:spPr>
        </p:pic>
        <p:pic>
          <p:nvPicPr>
            <p:cNvPr id="69" name="図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2948" y="4961754"/>
              <a:ext cx="3477139" cy="1227653"/>
            </a:xfrm>
            <a:prstGeom prst="rect">
              <a:avLst/>
            </a:prstGeom>
          </p:spPr>
        </p:pic>
        <p:sp>
          <p:nvSpPr>
            <p:cNvPr id="70" name="二等辺三角形 69"/>
            <p:cNvSpPr/>
            <p:nvPr/>
          </p:nvSpPr>
          <p:spPr>
            <a:xfrm rot="5400000">
              <a:off x="4550423" y="5400838"/>
              <a:ext cx="286421" cy="2469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テキスト ボックス 102"/>
            <p:cNvSpPr txBox="1"/>
            <p:nvPr/>
          </p:nvSpPr>
          <p:spPr>
            <a:xfrm>
              <a:off x="807275" y="5262685"/>
              <a:ext cx="1952089" cy="523220"/>
            </a:xfrm>
            <a:prstGeom prst="rect">
              <a:avLst/>
            </a:prstGeom>
            <a:noFill/>
          </p:spPr>
          <p:txBody>
            <a:bodyPr wrap="square" rtlCol="0">
              <a:spAutoFit/>
            </a:bodyPr>
            <a:lstStyle/>
            <a:p>
              <a:pPr algn="ctr"/>
              <a:r>
                <a:rPr kumimoji="1" lang="ja-JP" altLang="en-US" sz="1400" dirty="0" smtClean="0"/>
                <a:t>左官工事</a:t>
              </a:r>
              <a:endParaRPr kumimoji="1" lang="en-US" altLang="ja-JP" sz="1400" dirty="0" smtClean="0"/>
            </a:p>
            <a:p>
              <a:pPr algn="ctr"/>
              <a:r>
                <a:rPr kumimoji="1" lang="ja-JP" altLang="en-US" sz="1400" dirty="0" smtClean="0"/>
                <a:t>土間均し・押え</a:t>
              </a:r>
              <a:endParaRPr kumimoji="1" lang="ja-JP" altLang="en-US" sz="1400" dirty="0"/>
            </a:p>
          </p:txBody>
        </p:sp>
      </p:grpSp>
      <p:sp>
        <p:nvSpPr>
          <p:cNvPr id="16" name="コンテンツ プレースホルダー 2"/>
          <p:cNvSpPr txBox="1">
            <a:spLocks/>
          </p:cNvSpPr>
          <p:nvPr/>
        </p:nvSpPr>
        <p:spPr>
          <a:xfrm>
            <a:off x="395052" y="311700"/>
            <a:ext cx="9063273" cy="593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solidFill>
                  <a:srgbClr val="002060"/>
                </a:solidFill>
                <a:latin typeface="HGPｺﾞｼｯｸE" panose="020B0900000000000000" pitchFamily="50" charset="-128"/>
                <a:ea typeface="HGPｺﾞｼｯｸE" panose="020B0900000000000000" pitchFamily="50" charset="-128"/>
              </a:rPr>
              <a:t>３．製品開発に向けたアイデア発想の条件の</a:t>
            </a:r>
            <a:r>
              <a:rPr lang="ja-JP" altLang="en-US" sz="2400" dirty="0" smtClean="0">
                <a:solidFill>
                  <a:srgbClr val="002060"/>
                </a:solidFill>
                <a:latin typeface="HGPｺﾞｼｯｸE" panose="020B0900000000000000" pitchFamily="50" charset="-128"/>
                <a:ea typeface="HGPｺﾞｼｯｸE" panose="020B0900000000000000" pitchFamily="50" charset="-128"/>
              </a:rPr>
              <a:t>確認</a:t>
            </a:r>
            <a:endParaRPr lang="en-US" altLang="ja-JP" sz="2000" dirty="0">
              <a:solidFill>
                <a:srgbClr val="0070C0"/>
              </a:solidFill>
              <a:latin typeface="HGPｺﾞｼｯｸE" panose="020B0900000000000000" pitchFamily="50" charset="-128"/>
              <a:ea typeface="HGPｺﾞｼｯｸE" panose="020B0900000000000000" pitchFamily="50" charset="-128"/>
            </a:endParaRPr>
          </a:p>
        </p:txBody>
      </p:sp>
      <p:pic>
        <p:nvPicPr>
          <p:cNvPr id="15" name="図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6976" y="479502"/>
            <a:ext cx="736823" cy="736823"/>
          </a:xfrm>
          <a:prstGeom prst="rect">
            <a:avLst/>
          </a:prstGeom>
        </p:spPr>
      </p:pic>
      <p:sp>
        <p:nvSpPr>
          <p:cNvPr id="5" name="スライド番号プレースホルダー 4"/>
          <p:cNvSpPr>
            <a:spLocks noGrp="1"/>
          </p:cNvSpPr>
          <p:nvPr>
            <p:ph type="sldNum" sz="quarter" idx="12"/>
          </p:nvPr>
        </p:nvSpPr>
        <p:spPr/>
        <p:txBody>
          <a:bodyPr/>
          <a:lstStyle/>
          <a:p>
            <a:fld id="{E546A27F-5BA7-425D-BEAE-9A08454FA985}" type="slidenum">
              <a:rPr kumimoji="1" lang="ja-JP" altLang="en-US" smtClean="0"/>
              <a:t>24</a:t>
            </a:fld>
            <a:endParaRPr kumimoji="1" lang="ja-JP" altLang="en-US"/>
          </a:p>
        </p:txBody>
      </p:sp>
    </p:spTree>
    <p:extLst>
      <p:ext uri="{BB962C8B-B14F-4D97-AF65-F5344CB8AC3E}">
        <p14:creationId xmlns:p14="http://schemas.microsoft.com/office/powerpoint/2010/main" val="4046275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95052" y="977208"/>
            <a:ext cx="11111148" cy="2246769"/>
          </a:xfrm>
          <a:prstGeom prst="rect">
            <a:avLst/>
          </a:prstGeom>
          <a:noFill/>
        </p:spPr>
        <p:txBody>
          <a:bodyPr wrap="square" rtlCol="0">
            <a:spAutoFit/>
          </a:bodyPr>
          <a:lstStyle/>
          <a:p>
            <a:r>
              <a:rPr lang="ja-JP" altLang="en-US" sz="2400" dirty="0" smtClean="0">
                <a:solidFill>
                  <a:srgbClr val="002060"/>
                </a:solidFill>
                <a:latin typeface="HGPｺﾞｼｯｸE" panose="020B0900000000000000" pitchFamily="50" charset="-128"/>
                <a:ea typeface="HGPｺﾞｼｯｸE" panose="020B0900000000000000" pitchFamily="50" charset="-128"/>
              </a:rPr>
              <a:t>目的</a:t>
            </a:r>
            <a:r>
              <a:rPr lang="ja-JP" altLang="en-US" sz="2400" dirty="0">
                <a:solidFill>
                  <a:srgbClr val="002060"/>
                </a:solidFill>
                <a:latin typeface="HGPｺﾞｼｯｸE" panose="020B0900000000000000" pitchFamily="50" charset="-128"/>
                <a:ea typeface="HGPｺﾞｼｯｸE" panose="020B0900000000000000" pitchFamily="50" charset="-128"/>
              </a:rPr>
              <a:t>：各作業の腰痛防止対策</a:t>
            </a:r>
            <a:endParaRPr lang="en-US" altLang="ja-JP" sz="2400" dirty="0" smtClean="0">
              <a:solidFill>
                <a:srgbClr val="002060"/>
              </a:solidFill>
              <a:latin typeface="HGPｺﾞｼｯｸE" panose="020B0900000000000000" pitchFamily="50" charset="-128"/>
              <a:ea typeface="HGPｺﾞｼｯｸE" panose="020B0900000000000000" pitchFamily="50" charset="-128"/>
            </a:endParaRPr>
          </a:p>
          <a:p>
            <a:endParaRPr lang="en-US" altLang="ja-JP" sz="2400" dirty="0" smtClean="0">
              <a:solidFill>
                <a:srgbClr val="002060"/>
              </a:solidFill>
              <a:latin typeface="HGPｺﾞｼｯｸE" panose="020B0900000000000000" pitchFamily="50" charset="-128"/>
              <a:ea typeface="HGPｺﾞｼｯｸE" panose="020B0900000000000000" pitchFamily="50" charset="-128"/>
            </a:endParaRPr>
          </a:p>
          <a:p>
            <a:pPr marL="400050" lvl="1" indent="-400050">
              <a:buFont typeface="+mj-lt"/>
              <a:buAutoNum type="arabicPeriod" startAt="3"/>
            </a:pPr>
            <a:r>
              <a:rPr lang="ja-JP" altLang="en-US" sz="2000" dirty="0" smtClean="0">
                <a:solidFill>
                  <a:srgbClr val="FF0000"/>
                </a:solidFill>
                <a:latin typeface="HGPｺﾞｼｯｸE" panose="020B0900000000000000" pitchFamily="50" charset="-128"/>
                <a:ea typeface="HGPｺﾞｼｯｸE" panose="020B0900000000000000" pitchFamily="50" charset="-128"/>
              </a:rPr>
              <a:t>中腰姿勢を補助するモノ</a:t>
            </a:r>
            <a:endParaRPr lang="en-US" altLang="ja-JP" sz="2000" dirty="0" smtClean="0">
              <a:solidFill>
                <a:srgbClr val="FF0000"/>
              </a:solidFill>
              <a:latin typeface="HGPｺﾞｼｯｸE" panose="020B0900000000000000" pitchFamily="50" charset="-128"/>
              <a:ea typeface="HGPｺﾞｼｯｸE" panose="020B0900000000000000" pitchFamily="50" charset="-128"/>
            </a:endParaRPr>
          </a:p>
          <a:p>
            <a:pPr marL="457200" lvl="2"/>
            <a:endParaRPr lang="en-US" altLang="ja-JP" dirty="0" smtClean="0">
              <a:solidFill>
                <a:srgbClr val="002060"/>
              </a:solidFill>
              <a:latin typeface="HGPｺﾞｼｯｸE" panose="020B0900000000000000" pitchFamily="50" charset="-128"/>
              <a:ea typeface="HGPｺﾞｼｯｸE" panose="020B0900000000000000" pitchFamily="50" charset="-128"/>
            </a:endParaRPr>
          </a:p>
          <a:p>
            <a:pPr marL="457200" lvl="2"/>
            <a:r>
              <a:rPr lang="en-US" altLang="ja-JP" dirty="0">
                <a:solidFill>
                  <a:srgbClr val="002060"/>
                </a:solidFill>
                <a:latin typeface="HGPｺﾞｼｯｸE" panose="020B0900000000000000" pitchFamily="50" charset="-128"/>
                <a:ea typeface="HGPｺﾞｼｯｸE" panose="020B0900000000000000" pitchFamily="50" charset="-128"/>
              </a:rPr>
              <a:t>1</a:t>
            </a:r>
            <a:r>
              <a:rPr lang="ja-JP" altLang="en-US" dirty="0" smtClean="0">
                <a:solidFill>
                  <a:srgbClr val="002060"/>
                </a:solidFill>
                <a:latin typeface="HGPｺﾞｼｯｸE" panose="020B0900000000000000" pitchFamily="50" charset="-128"/>
                <a:ea typeface="HGPｺﾞｼｯｸE" panose="020B0900000000000000" pitchFamily="50" charset="-128"/>
              </a:rPr>
              <a:t>）中腰姿勢等でも、体に直接負担がかからないような方法のアイデア</a:t>
            </a:r>
            <a:endParaRPr lang="en-US" altLang="ja-JP" dirty="0">
              <a:solidFill>
                <a:srgbClr val="002060"/>
              </a:solidFill>
              <a:latin typeface="HGPｺﾞｼｯｸE" panose="020B0900000000000000" pitchFamily="50" charset="-128"/>
              <a:ea typeface="HGPｺﾞｼｯｸE" panose="020B0900000000000000" pitchFamily="50" charset="-128"/>
            </a:endParaRPr>
          </a:p>
          <a:p>
            <a:pPr lvl="1" indent="349250"/>
            <a:r>
              <a:rPr lang="ja-JP" altLang="en-US" dirty="0">
                <a:solidFill>
                  <a:srgbClr val="002060"/>
                </a:solidFill>
                <a:latin typeface="HGPｺﾞｼｯｸM" panose="020B0600000000000000" pitchFamily="50" charset="-128"/>
                <a:ea typeface="HGPｺﾞｼｯｸM" panose="020B0600000000000000" pitchFamily="50" charset="-128"/>
              </a:rPr>
              <a:t>例</a:t>
            </a:r>
            <a:r>
              <a:rPr lang="ja-JP" altLang="en-US" dirty="0" smtClean="0">
                <a:solidFill>
                  <a:srgbClr val="002060"/>
                </a:solidFill>
                <a:latin typeface="HGPｺﾞｼｯｸM" panose="020B0600000000000000" pitchFamily="50" charset="-128"/>
                <a:ea typeface="HGPｺﾞｼｯｸM" panose="020B0600000000000000" pitchFamily="50" charset="-128"/>
              </a:rPr>
              <a:t>：体を乗せたり吊ったりして腰に負担をかけずに姿勢が保持できるモノの</a:t>
            </a:r>
            <a:r>
              <a:rPr lang="ja-JP" altLang="en-US" dirty="0">
                <a:solidFill>
                  <a:srgbClr val="002060"/>
                </a:solidFill>
                <a:latin typeface="HGPｺﾞｼｯｸM" panose="020B0600000000000000" pitchFamily="50" charset="-128"/>
                <a:ea typeface="HGPｺﾞｼｯｸM" panose="020B0600000000000000" pitchFamily="50" charset="-128"/>
              </a:rPr>
              <a:t>開発</a:t>
            </a:r>
            <a:endParaRPr lang="en-US" altLang="ja-JP" dirty="0">
              <a:solidFill>
                <a:srgbClr val="002060"/>
              </a:solidFill>
              <a:latin typeface="HGPｺﾞｼｯｸM" panose="020B0600000000000000" pitchFamily="50" charset="-128"/>
              <a:ea typeface="HGPｺﾞｼｯｸM" panose="020B0600000000000000" pitchFamily="50" charset="-128"/>
            </a:endParaRPr>
          </a:p>
          <a:p>
            <a:pPr lvl="1"/>
            <a:r>
              <a:rPr lang="ja-JP" altLang="en-US" dirty="0">
                <a:solidFill>
                  <a:srgbClr val="002060"/>
                </a:solidFill>
                <a:latin typeface="HGPｺﾞｼｯｸM" panose="020B0600000000000000" pitchFamily="50" charset="-128"/>
                <a:ea typeface="HGPｺﾞｼｯｸM" panose="020B0600000000000000" pitchFamily="50" charset="-128"/>
              </a:rPr>
              <a:t>　　　　　・対象業種</a:t>
            </a:r>
            <a:r>
              <a:rPr lang="ja-JP" altLang="en-US" dirty="0" smtClean="0">
                <a:solidFill>
                  <a:srgbClr val="002060"/>
                </a:solidFill>
                <a:latin typeface="HGPｺﾞｼｯｸM" panose="020B0600000000000000" pitchFamily="50" charset="-128"/>
                <a:ea typeface="HGPｺﾞｼｯｸM" panose="020B0600000000000000" pitchFamily="50" charset="-128"/>
              </a:rPr>
              <a:t>：治</a:t>
            </a:r>
            <a:r>
              <a:rPr lang="ja-JP" altLang="en-US" dirty="0">
                <a:solidFill>
                  <a:srgbClr val="002060"/>
                </a:solidFill>
                <a:latin typeface="HGPｺﾞｼｯｸM" panose="020B0600000000000000" pitchFamily="50" charset="-128"/>
                <a:ea typeface="HGPｺﾞｼｯｸM" panose="020B0600000000000000" pitchFamily="50" charset="-128"/>
              </a:rPr>
              <a:t>具工具・楊重機器製作業者</a:t>
            </a:r>
            <a:r>
              <a:rPr lang="ja-JP" altLang="en-US" dirty="0" smtClean="0">
                <a:solidFill>
                  <a:srgbClr val="002060"/>
                </a:solidFill>
                <a:latin typeface="HGPｺﾞｼｯｸM" panose="020B0600000000000000" pitchFamily="50" charset="-128"/>
                <a:ea typeface="HGPｺﾞｼｯｸM" panose="020B0600000000000000" pitchFamily="50" charset="-128"/>
              </a:rPr>
              <a:t>さん、介護用品開発製造業者さん等</a:t>
            </a:r>
            <a:endParaRPr lang="en-US" altLang="ja-JP" dirty="0" smtClean="0">
              <a:solidFill>
                <a:srgbClr val="002060"/>
              </a:solidFill>
              <a:latin typeface="HGPｺﾞｼｯｸM" panose="020B0600000000000000" pitchFamily="50" charset="-128"/>
              <a:ea typeface="HGPｺﾞｼｯｸM" panose="020B0600000000000000" pitchFamily="50" charset="-128"/>
            </a:endParaRPr>
          </a:p>
        </p:txBody>
      </p:sp>
      <p:grpSp>
        <p:nvGrpSpPr>
          <p:cNvPr id="79" name="グループ化 78"/>
          <p:cNvGrpSpPr/>
          <p:nvPr/>
        </p:nvGrpSpPr>
        <p:grpSpPr>
          <a:xfrm>
            <a:off x="1497528" y="3578611"/>
            <a:ext cx="10008672" cy="2292818"/>
            <a:chOff x="1497528" y="3023806"/>
            <a:chExt cx="10008672" cy="2292818"/>
          </a:xfrm>
        </p:grpSpPr>
        <p:grpSp>
          <p:nvGrpSpPr>
            <p:cNvPr id="37" name="グループ化 36"/>
            <p:cNvGrpSpPr/>
            <p:nvPr/>
          </p:nvGrpSpPr>
          <p:grpSpPr>
            <a:xfrm>
              <a:off x="1497528" y="3825624"/>
              <a:ext cx="4033998" cy="1491000"/>
              <a:chOff x="1916628" y="3044574"/>
              <a:chExt cx="4033998" cy="1491000"/>
            </a:xfrm>
          </p:grpSpPr>
          <p:grpSp>
            <p:nvGrpSpPr>
              <p:cNvPr id="35" name="グループ化 34"/>
              <p:cNvGrpSpPr/>
              <p:nvPr/>
            </p:nvGrpSpPr>
            <p:grpSpPr>
              <a:xfrm>
                <a:off x="1916628" y="3044574"/>
                <a:ext cx="2196195" cy="1491000"/>
                <a:chOff x="1916628" y="3044574"/>
                <a:chExt cx="2196195" cy="1491000"/>
              </a:xfrm>
            </p:grpSpPr>
            <p:grpSp>
              <p:nvGrpSpPr>
                <p:cNvPr id="5" name="グループ化 4"/>
                <p:cNvGrpSpPr/>
                <p:nvPr/>
              </p:nvGrpSpPr>
              <p:grpSpPr>
                <a:xfrm>
                  <a:off x="1916628" y="3044574"/>
                  <a:ext cx="2196195" cy="1491000"/>
                  <a:chOff x="7229930" y="4925389"/>
                  <a:chExt cx="4038600" cy="3247061"/>
                </a:xfrm>
              </p:grpSpPr>
              <p:sp>
                <p:nvSpPr>
                  <p:cNvPr id="7" name="楕円 6"/>
                  <p:cNvSpPr/>
                  <p:nvPr/>
                </p:nvSpPr>
                <p:spPr>
                  <a:xfrm rot="18119370">
                    <a:off x="9009513" y="5035679"/>
                    <a:ext cx="695325" cy="1238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8" name="楕円 7"/>
                  <p:cNvSpPr/>
                  <p:nvPr/>
                </p:nvSpPr>
                <p:spPr>
                  <a:xfrm rot="18119370">
                    <a:off x="8340683" y="4873001"/>
                    <a:ext cx="533400"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9" name="楕円 8"/>
                  <p:cNvSpPr/>
                  <p:nvPr/>
                </p:nvSpPr>
                <p:spPr>
                  <a:xfrm rot="1919370">
                    <a:off x="8663701" y="5531338"/>
                    <a:ext cx="238125" cy="809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0" name="楕円 9"/>
                  <p:cNvSpPr/>
                  <p:nvPr/>
                </p:nvSpPr>
                <p:spPr>
                  <a:xfrm rot="18119370">
                    <a:off x="8770734" y="5284149"/>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1" name="楕円 10"/>
                  <p:cNvSpPr/>
                  <p:nvPr/>
                </p:nvSpPr>
                <p:spPr>
                  <a:xfrm rot="18119370">
                    <a:off x="8898028" y="5565806"/>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12" name="グループ化 11"/>
                  <p:cNvGrpSpPr/>
                  <p:nvPr/>
                </p:nvGrpSpPr>
                <p:grpSpPr>
                  <a:xfrm rot="3488870">
                    <a:off x="8006275" y="5860408"/>
                    <a:ext cx="481129" cy="689613"/>
                    <a:chOff x="8006275" y="5860408"/>
                    <a:chExt cx="481129" cy="689613"/>
                  </a:xfrm>
                </p:grpSpPr>
                <p:sp>
                  <p:nvSpPr>
                    <p:cNvPr id="27" name="楕円 26"/>
                    <p:cNvSpPr/>
                    <p:nvPr/>
                  </p:nvSpPr>
                  <p:spPr>
                    <a:xfrm rot="1919370">
                      <a:off x="8163694" y="5891630"/>
                      <a:ext cx="238125" cy="542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28" name="楕円 27"/>
                    <p:cNvSpPr/>
                    <p:nvPr/>
                  </p:nvSpPr>
                  <p:spPr>
                    <a:xfrm rot="1641841">
                      <a:off x="8006275" y="6388096"/>
                      <a:ext cx="2381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29" name="楕円 28"/>
                    <p:cNvSpPr/>
                    <p:nvPr/>
                  </p:nvSpPr>
                  <p:spPr>
                    <a:xfrm rot="18119370">
                      <a:off x="8344529" y="586040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30" name="楕円 29"/>
                    <p:cNvSpPr/>
                    <p:nvPr/>
                  </p:nvSpPr>
                  <p:spPr>
                    <a:xfrm rot="18119370">
                      <a:off x="8083156" y="6314822"/>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grpSp>
                <p:nvGrpSpPr>
                  <p:cNvPr id="13" name="グループ化 12"/>
                  <p:cNvGrpSpPr/>
                  <p:nvPr/>
                </p:nvGrpSpPr>
                <p:grpSpPr>
                  <a:xfrm rot="19544018">
                    <a:off x="9687379" y="5895975"/>
                    <a:ext cx="561974" cy="657225"/>
                    <a:chOff x="9687379" y="5895975"/>
                    <a:chExt cx="561974" cy="657225"/>
                  </a:xfrm>
                </p:grpSpPr>
                <p:sp>
                  <p:nvSpPr>
                    <p:cNvPr id="25" name="楕円 24"/>
                    <p:cNvSpPr/>
                    <p:nvPr/>
                  </p:nvSpPr>
                  <p:spPr>
                    <a:xfrm>
                      <a:off x="9687379" y="5924550"/>
                      <a:ext cx="561974"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26" name="楕円 25"/>
                    <p:cNvSpPr/>
                    <p:nvPr/>
                  </p:nvSpPr>
                  <p:spPr>
                    <a:xfrm>
                      <a:off x="9915978" y="589597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grpSp>
                <p:nvGrpSpPr>
                  <p:cNvPr id="14" name="グループ化 13"/>
                  <p:cNvGrpSpPr/>
                  <p:nvPr/>
                </p:nvGrpSpPr>
                <p:grpSpPr>
                  <a:xfrm rot="2455824">
                    <a:off x="9639753" y="6143625"/>
                    <a:ext cx="333375" cy="1238250"/>
                    <a:chOff x="9639753" y="6143625"/>
                    <a:chExt cx="333375" cy="1238250"/>
                  </a:xfrm>
                </p:grpSpPr>
                <p:sp>
                  <p:nvSpPr>
                    <p:cNvPr id="23" name="楕円 22"/>
                    <p:cNvSpPr/>
                    <p:nvPr/>
                  </p:nvSpPr>
                  <p:spPr>
                    <a:xfrm>
                      <a:off x="9639753" y="6143625"/>
                      <a:ext cx="333375" cy="1238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24" name="楕円 23"/>
                    <p:cNvSpPr/>
                    <p:nvPr/>
                  </p:nvSpPr>
                  <p:spPr>
                    <a:xfrm>
                      <a:off x="9754053" y="625792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15" name="楕円 14"/>
                  <p:cNvSpPr/>
                  <p:nvPr/>
                </p:nvSpPr>
                <p:spPr>
                  <a:xfrm>
                    <a:off x="9385031" y="7979410"/>
                    <a:ext cx="400050" cy="180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16" name="グループ化 15"/>
                  <p:cNvGrpSpPr/>
                  <p:nvPr/>
                </p:nvGrpSpPr>
                <p:grpSpPr>
                  <a:xfrm rot="20510618">
                    <a:off x="9454412" y="7062387"/>
                    <a:ext cx="295275" cy="1085849"/>
                    <a:chOff x="9454412" y="7062387"/>
                    <a:chExt cx="295275" cy="1085849"/>
                  </a:xfrm>
                </p:grpSpPr>
                <p:sp>
                  <p:nvSpPr>
                    <p:cNvPr id="20" name="楕円 19"/>
                    <p:cNvSpPr/>
                    <p:nvPr/>
                  </p:nvSpPr>
                  <p:spPr>
                    <a:xfrm>
                      <a:off x="9454412" y="7062387"/>
                      <a:ext cx="295275" cy="1047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21" name="楕円 20"/>
                    <p:cNvSpPr/>
                    <p:nvPr/>
                  </p:nvSpPr>
                  <p:spPr>
                    <a:xfrm>
                      <a:off x="9549662" y="7071911"/>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22" name="楕円 21"/>
                    <p:cNvSpPr/>
                    <p:nvPr/>
                  </p:nvSpPr>
                  <p:spPr>
                    <a:xfrm>
                      <a:off x="9502037" y="8005361"/>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17" name="楕円 16"/>
                  <p:cNvSpPr/>
                  <p:nvPr/>
                </p:nvSpPr>
                <p:spPr>
                  <a:xfrm>
                    <a:off x="9696905" y="5876925"/>
                    <a:ext cx="266700"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cxnSp>
                <p:nvCxnSpPr>
                  <p:cNvPr id="18" name="直線コネクタ 17"/>
                  <p:cNvCxnSpPr/>
                  <p:nvPr/>
                </p:nvCxnSpPr>
                <p:spPr>
                  <a:xfrm>
                    <a:off x="7229930" y="8172450"/>
                    <a:ext cx="4038600"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7477580" y="6124575"/>
                    <a:ext cx="400050" cy="20955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grpSp>
              <p:nvGrpSpPr>
                <p:cNvPr id="34" name="グループ化 33"/>
                <p:cNvGrpSpPr/>
                <p:nvPr/>
              </p:nvGrpSpPr>
              <p:grpSpPr>
                <a:xfrm>
                  <a:off x="2782952" y="3402045"/>
                  <a:ext cx="587868" cy="1101261"/>
                  <a:chOff x="2782952" y="3402045"/>
                  <a:chExt cx="587868" cy="1101261"/>
                </a:xfrm>
                <a:solidFill>
                  <a:srgbClr val="C00000"/>
                </a:solidFill>
              </p:grpSpPr>
              <p:sp>
                <p:nvSpPr>
                  <p:cNvPr id="2" name="正方形/長方形 1"/>
                  <p:cNvSpPr/>
                  <p:nvPr/>
                </p:nvSpPr>
                <p:spPr>
                  <a:xfrm rot="2101428">
                    <a:off x="2813101" y="3546783"/>
                    <a:ext cx="557719" cy="96881"/>
                  </a:xfrm>
                  <a:prstGeom prst="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1" name="正方形/長方形 30"/>
                  <p:cNvSpPr/>
                  <p:nvPr/>
                </p:nvSpPr>
                <p:spPr>
                  <a:xfrm rot="5400000">
                    <a:off x="2889108" y="4051743"/>
                    <a:ext cx="822182" cy="80944"/>
                  </a:xfrm>
                  <a:prstGeom prst="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2" name="正方形/長方形 31"/>
                  <p:cNvSpPr/>
                  <p:nvPr/>
                </p:nvSpPr>
                <p:spPr>
                  <a:xfrm rot="7381308">
                    <a:off x="2697138" y="3521599"/>
                    <a:ext cx="335999" cy="96891"/>
                  </a:xfrm>
                  <a:prstGeom prst="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3" name="正方形/長方形 32"/>
                  <p:cNvSpPr/>
                  <p:nvPr/>
                </p:nvSpPr>
                <p:spPr>
                  <a:xfrm>
                    <a:off x="2782952" y="4406425"/>
                    <a:ext cx="557719" cy="96881"/>
                  </a:xfrm>
                  <a:prstGeom prst="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grpSp>
          <p:sp>
            <p:nvSpPr>
              <p:cNvPr id="36" name="角丸四角形吹き出し 35"/>
              <p:cNvSpPr/>
              <p:nvPr/>
            </p:nvSpPr>
            <p:spPr>
              <a:xfrm>
                <a:off x="3979045" y="3060489"/>
                <a:ext cx="1971581" cy="856496"/>
              </a:xfrm>
              <a:prstGeom prst="wedgeRoundRectCallout">
                <a:avLst>
                  <a:gd name="adj1" fmla="val -87304"/>
                  <a:gd name="adj2" fmla="val 3396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002060"/>
                    </a:solidFill>
                    <a:latin typeface="HGPｺﾞｼｯｸE" panose="020B0900000000000000" pitchFamily="50" charset="-128"/>
                    <a:ea typeface="HGPｺﾞｼｯｸE" panose="020B0900000000000000" pitchFamily="50" charset="-128"/>
                  </a:rPr>
                  <a:t>姿勢保持具</a:t>
                </a:r>
                <a:endParaRPr kumimoji="1" lang="en-US" altLang="ja-JP" sz="1200" dirty="0" smtClean="0">
                  <a:solidFill>
                    <a:srgbClr val="002060"/>
                  </a:solidFill>
                  <a:latin typeface="HGPｺﾞｼｯｸE" panose="020B0900000000000000" pitchFamily="50" charset="-128"/>
                  <a:ea typeface="HGPｺﾞｼｯｸE" panose="020B0900000000000000" pitchFamily="50" charset="-128"/>
                </a:endParaRPr>
              </a:p>
              <a:p>
                <a:r>
                  <a:rPr lang="ja-JP" altLang="en-US" sz="1200" dirty="0" smtClean="0">
                    <a:solidFill>
                      <a:srgbClr val="002060"/>
                    </a:solidFill>
                    <a:latin typeface="HGPｺﾞｼｯｸM" panose="020B0600000000000000" pitchFamily="50" charset="-128"/>
                    <a:ea typeface="HGPｺﾞｼｯｸM" panose="020B0600000000000000" pitchFamily="50" charset="-128"/>
                  </a:rPr>
                  <a:t>（自由な角度で作業ができるが、腕や体重は支えている ）</a:t>
                </a:r>
                <a:endParaRPr kumimoji="1" lang="ja-JP" altLang="en-US" sz="1200" dirty="0">
                  <a:solidFill>
                    <a:srgbClr val="002060"/>
                  </a:solidFill>
                  <a:latin typeface="HGPｺﾞｼｯｸM" panose="020B0600000000000000" pitchFamily="50" charset="-128"/>
                  <a:ea typeface="HGPｺﾞｼｯｸM" panose="020B0600000000000000" pitchFamily="50" charset="-128"/>
                </a:endParaRPr>
              </a:p>
            </p:txBody>
          </p:sp>
        </p:grpSp>
        <p:grpSp>
          <p:nvGrpSpPr>
            <p:cNvPr id="38" name="グループ化 37"/>
            <p:cNvGrpSpPr/>
            <p:nvPr/>
          </p:nvGrpSpPr>
          <p:grpSpPr>
            <a:xfrm>
              <a:off x="7116775" y="3023806"/>
              <a:ext cx="4389425" cy="2277682"/>
              <a:chOff x="1916628" y="2257892"/>
              <a:chExt cx="4389425" cy="2277682"/>
            </a:xfrm>
          </p:grpSpPr>
          <p:grpSp>
            <p:nvGrpSpPr>
              <p:cNvPr id="39" name="グループ化 38"/>
              <p:cNvGrpSpPr/>
              <p:nvPr/>
            </p:nvGrpSpPr>
            <p:grpSpPr>
              <a:xfrm>
                <a:off x="1916628" y="2922892"/>
                <a:ext cx="2226288" cy="1612682"/>
                <a:chOff x="1916628" y="2922892"/>
                <a:chExt cx="2226288" cy="1612682"/>
              </a:xfrm>
            </p:grpSpPr>
            <p:grpSp>
              <p:nvGrpSpPr>
                <p:cNvPr id="41" name="グループ化 40"/>
                <p:cNvGrpSpPr/>
                <p:nvPr/>
              </p:nvGrpSpPr>
              <p:grpSpPr>
                <a:xfrm>
                  <a:off x="1916628" y="3044574"/>
                  <a:ext cx="2196195" cy="1491000"/>
                  <a:chOff x="7229930" y="4925389"/>
                  <a:chExt cx="4038600" cy="3247061"/>
                </a:xfrm>
              </p:grpSpPr>
              <p:sp>
                <p:nvSpPr>
                  <p:cNvPr id="47" name="楕円 46"/>
                  <p:cNvSpPr/>
                  <p:nvPr/>
                </p:nvSpPr>
                <p:spPr>
                  <a:xfrm rot="18119370">
                    <a:off x="9009513" y="5035679"/>
                    <a:ext cx="695325" cy="1238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48" name="楕円 47"/>
                  <p:cNvSpPr/>
                  <p:nvPr/>
                </p:nvSpPr>
                <p:spPr>
                  <a:xfrm rot="18119370">
                    <a:off x="8340683" y="4873001"/>
                    <a:ext cx="533400"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49" name="楕円 48"/>
                  <p:cNvSpPr/>
                  <p:nvPr/>
                </p:nvSpPr>
                <p:spPr>
                  <a:xfrm rot="1919370">
                    <a:off x="8663701" y="5531338"/>
                    <a:ext cx="238125" cy="809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50" name="楕円 49"/>
                  <p:cNvSpPr/>
                  <p:nvPr/>
                </p:nvSpPr>
                <p:spPr>
                  <a:xfrm rot="18119370">
                    <a:off x="8770734" y="5284149"/>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51" name="楕円 50"/>
                  <p:cNvSpPr/>
                  <p:nvPr/>
                </p:nvSpPr>
                <p:spPr>
                  <a:xfrm rot="18119370">
                    <a:off x="8898028" y="5565806"/>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52" name="グループ化 51"/>
                  <p:cNvGrpSpPr/>
                  <p:nvPr/>
                </p:nvGrpSpPr>
                <p:grpSpPr>
                  <a:xfrm rot="3488870">
                    <a:off x="8006275" y="5860408"/>
                    <a:ext cx="481129" cy="689613"/>
                    <a:chOff x="8006275" y="5860408"/>
                    <a:chExt cx="481129" cy="689613"/>
                  </a:xfrm>
                </p:grpSpPr>
                <p:sp>
                  <p:nvSpPr>
                    <p:cNvPr id="67" name="楕円 66"/>
                    <p:cNvSpPr/>
                    <p:nvPr/>
                  </p:nvSpPr>
                  <p:spPr>
                    <a:xfrm rot="1919370">
                      <a:off x="8163694" y="5891630"/>
                      <a:ext cx="238125" cy="542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8" name="楕円 67"/>
                    <p:cNvSpPr/>
                    <p:nvPr/>
                  </p:nvSpPr>
                  <p:spPr>
                    <a:xfrm rot="1641841">
                      <a:off x="8006275" y="6388096"/>
                      <a:ext cx="2381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9" name="楕円 68"/>
                    <p:cNvSpPr/>
                    <p:nvPr/>
                  </p:nvSpPr>
                  <p:spPr>
                    <a:xfrm rot="18119370">
                      <a:off x="8344529" y="586040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70" name="楕円 69"/>
                    <p:cNvSpPr/>
                    <p:nvPr/>
                  </p:nvSpPr>
                  <p:spPr>
                    <a:xfrm rot="18119370">
                      <a:off x="8083156" y="6314822"/>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grpSp>
                <p:nvGrpSpPr>
                  <p:cNvPr id="53" name="グループ化 52"/>
                  <p:cNvGrpSpPr/>
                  <p:nvPr/>
                </p:nvGrpSpPr>
                <p:grpSpPr>
                  <a:xfrm rot="19544018">
                    <a:off x="9687379" y="5895975"/>
                    <a:ext cx="561974" cy="657225"/>
                    <a:chOff x="9687379" y="5895975"/>
                    <a:chExt cx="561974" cy="657225"/>
                  </a:xfrm>
                </p:grpSpPr>
                <p:sp>
                  <p:nvSpPr>
                    <p:cNvPr id="65" name="楕円 64"/>
                    <p:cNvSpPr/>
                    <p:nvPr/>
                  </p:nvSpPr>
                  <p:spPr>
                    <a:xfrm>
                      <a:off x="9687379" y="5924550"/>
                      <a:ext cx="561974"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6" name="楕円 65"/>
                    <p:cNvSpPr/>
                    <p:nvPr/>
                  </p:nvSpPr>
                  <p:spPr>
                    <a:xfrm>
                      <a:off x="9915978" y="589597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grpSp>
                <p:nvGrpSpPr>
                  <p:cNvPr id="54" name="グループ化 53"/>
                  <p:cNvGrpSpPr/>
                  <p:nvPr/>
                </p:nvGrpSpPr>
                <p:grpSpPr>
                  <a:xfrm rot="2455824">
                    <a:off x="9639753" y="6143625"/>
                    <a:ext cx="333375" cy="1238250"/>
                    <a:chOff x="9639753" y="6143625"/>
                    <a:chExt cx="333375" cy="1238250"/>
                  </a:xfrm>
                </p:grpSpPr>
                <p:sp>
                  <p:nvSpPr>
                    <p:cNvPr id="63" name="楕円 62"/>
                    <p:cNvSpPr/>
                    <p:nvPr/>
                  </p:nvSpPr>
                  <p:spPr>
                    <a:xfrm>
                      <a:off x="9639753" y="6143625"/>
                      <a:ext cx="333375" cy="1238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4" name="楕円 63"/>
                    <p:cNvSpPr/>
                    <p:nvPr/>
                  </p:nvSpPr>
                  <p:spPr>
                    <a:xfrm>
                      <a:off x="9754053" y="625792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55" name="楕円 54"/>
                  <p:cNvSpPr/>
                  <p:nvPr/>
                </p:nvSpPr>
                <p:spPr>
                  <a:xfrm>
                    <a:off x="9385031" y="7979410"/>
                    <a:ext cx="400050" cy="180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56" name="グループ化 55"/>
                  <p:cNvGrpSpPr/>
                  <p:nvPr/>
                </p:nvGrpSpPr>
                <p:grpSpPr>
                  <a:xfrm rot="20510618">
                    <a:off x="9454412" y="7062387"/>
                    <a:ext cx="295275" cy="1085849"/>
                    <a:chOff x="9454412" y="7062387"/>
                    <a:chExt cx="295275" cy="1085849"/>
                  </a:xfrm>
                </p:grpSpPr>
                <p:sp>
                  <p:nvSpPr>
                    <p:cNvPr id="60" name="楕円 59"/>
                    <p:cNvSpPr/>
                    <p:nvPr/>
                  </p:nvSpPr>
                  <p:spPr>
                    <a:xfrm>
                      <a:off x="9454412" y="7062387"/>
                      <a:ext cx="295275" cy="1047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1" name="楕円 60"/>
                    <p:cNvSpPr/>
                    <p:nvPr/>
                  </p:nvSpPr>
                  <p:spPr>
                    <a:xfrm>
                      <a:off x="9549662" y="7071911"/>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2" name="楕円 61"/>
                    <p:cNvSpPr/>
                    <p:nvPr/>
                  </p:nvSpPr>
                  <p:spPr>
                    <a:xfrm>
                      <a:off x="9502037" y="8005361"/>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57" name="楕円 56"/>
                  <p:cNvSpPr/>
                  <p:nvPr/>
                </p:nvSpPr>
                <p:spPr>
                  <a:xfrm>
                    <a:off x="9696905" y="5876925"/>
                    <a:ext cx="266700"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cxnSp>
                <p:nvCxnSpPr>
                  <p:cNvPr id="58" name="直線コネクタ 57"/>
                  <p:cNvCxnSpPr/>
                  <p:nvPr/>
                </p:nvCxnSpPr>
                <p:spPr>
                  <a:xfrm>
                    <a:off x="7229930" y="8172450"/>
                    <a:ext cx="4038600"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正方形/長方形 58"/>
                  <p:cNvSpPr/>
                  <p:nvPr/>
                </p:nvSpPr>
                <p:spPr>
                  <a:xfrm>
                    <a:off x="7477580" y="6124575"/>
                    <a:ext cx="400050" cy="20955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grpSp>
              <p:nvGrpSpPr>
                <p:cNvPr id="42" name="グループ化 41"/>
                <p:cNvGrpSpPr/>
                <p:nvPr/>
              </p:nvGrpSpPr>
              <p:grpSpPr>
                <a:xfrm>
                  <a:off x="2839505" y="2922892"/>
                  <a:ext cx="1303411" cy="1588486"/>
                  <a:chOff x="2839505" y="2922892"/>
                  <a:chExt cx="1303411" cy="1588486"/>
                </a:xfrm>
                <a:solidFill>
                  <a:srgbClr val="C00000"/>
                </a:solidFill>
              </p:grpSpPr>
              <p:sp>
                <p:nvSpPr>
                  <p:cNvPr id="43" name="正方形/長方形 42"/>
                  <p:cNvSpPr/>
                  <p:nvPr/>
                </p:nvSpPr>
                <p:spPr>
                  <a:xfrm rot="2101428">
                    <a:off x="2839505" y="2922892"/>
                    <a:ext cx="1303411" cy="101684"/>
                  </a:xfrm>
                  <a:prstGeom prst="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4" name="正方形/長方形 43"/>
                  <p:cNvSpPr/>
                  <p:nvPr/>
                </p:nvSpPr>
                <p:spPr>
                  <a:xfrm rot="5400000">
                    <a:off x="3406951" y="3862278"/>
                    <a:ext cx="1188267" cy="97193"/>
                  </a:xfrm>
                  <a:prstGeom prst="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6" name="正方形/長方形 45"/>
                  <p:cNvSpPr/>
                  <p:nvPr/>
                </p:nvSpPr>
                <p:spPr>
                  <a:xfrm>
                    <a:off x="3484554" y="4414497"/>
                    <a:ext cx="557719" cy="96881"/>
                  </a:xfrm>
                  <a:prstGeom prst="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grpSp>
          <p:sp>
            <p:nvSpPr>
              <p:cNvPr id="40" name="角丸四角形吹き出し 39"/>
              <p:cNvSpPr/>
              <p:nvPr/>
            </p:nvSpPr>
            <p:spPr>
              <a:xfrm>
                <a:off x="4334472" y="2257892"/>
                <a:ext cx="1971581" cy="856496"/>
              </a:xfrm>
              <a:prstGeom prst="wedgeRoundRectCallout">
                <a:avLst>
                  <a:gd name="adj1" fmla="val -87304"/>
                  <a:gd name="adj2" fmla="val 3396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002060"/>
                    </a:solidFill>
                    <a:latin typeface="HGPｺﾞｼｯｸE" panose="020B0900000000000000" pitchFamily="50" charset="-128"/>
                    <a:ea typeface="HGPｺﾞｼｯｸE" panose="020B0900000000000000" pitchFamily="50" charset="-128"/>
                  </a:rPr>
                  <a:t>姿勢保持具</a:t>
                </a:r>
                <a:endParaRPr kumimoji="1" lang="en-US" altLang="ja-JP" sz="1200" dirty="0" smtClean="0">
                  <a:solidFill>
                    <a:srgbClr val="002060"/>
                  </a:solidFill>
                  <a:latin typeface="HGPｺﾞｼｯｸE" panose="020B0900000000000000" pitchFamily="50" charset="-128"/>
                  <a:ea typeface="HGPｺﾞｼｯｸE" panose="020B0900000000000000" pitchFamily="50" charset="-128"/>
                </a:endParaRPr>
              </a:p>
              <a:p>
                <a:r>
                  <a:rPr lang="ja-JP" altLang="en-US" sz="1200" dirty="0" smtClean="0">
                    <a:solidFill>
                      <a:srgbClr val="002060"/>
                    </a:solidFill>
                    <a:latin typeface="HGPｺﾞｼｯｸM" panose="020B0600000000000000" pitchFamily="50" charset="-128"/>
                    <a:ea typeface="HGPｺﾞｼｯｸM" panose="020B0600000000000000" pitchFamily="50" charset="-128"/>
                  </a:rPr>
                  <a:t>（自由な角度で作業ができるが、体を安全帯のＤ環と腰ベルト部で吊っている ）</a:t>
                </a:r>
                <a:endParaRPr kumimoji="1" lang="ja-JP" altLang="en-US" sz="1200" dirty="0">
                  <a:solidFill>
                    <a:srgbClr val="002060"/>
                  </a:solidFill>
                  <a:latin typeface="HGPｺﾞｼｯｸM" panose="020B0600000000000000" pitchFamily="50" charset="-128"/>
                  <a:ea typeface="HGPｺﾞｼｯｸM" panose="020B0600000000000000" pitchFamily="50" charset="-128"/>
                </a:endParaRPr>
              </a:p>
            </p:txBody>
          </p:sp>
        </p:grpSp>
        <p:sp>
          <p:nvSpPr>
            <p:cNvPr id="71" name="楕円 70"/>
            <p:cNvSpPr/>
            <p:nvPr/>
          </p:nvSpPr>
          <p:spPr>
            <a:xfrm>
              <a:off x="8158630" y="3856675"/>
              <a:ext cx="93119" cy="118087"/>
            </a:xfrm>
            <a:prstGeom prst="ellipse">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72" name="正方形/長方形 71"/>
            <p:cNvSpPr/>
            <p:nvPr/>
          </p:nvSpPr>
          <p:spPr>
            <a:xfrm rot="1740000">
              <a:off x="8449856" y="4145762"/>
              <a:ext cx="142960" cy="31574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74" name="直線コネクタ 73"/>
            <p:cNvCxnSpPr/>
            <p:nvPr/>
          </p:nvCxnSpPr>
          <p:spPr>
            <a:xfrm>
              <a:off x="8204282" y="3423875"/>
              <a:ext cx="907" cy="447923"/>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8594654" y="3713710"/>
              <a:ext cx="907" cy="447923"/>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6" name="コンテンツ プレースホルダー 2"/>
          <p:cNvSpPr txBox="1">
            <a:spLocks/>
          </p:cNvSpPr>
          <p:nvPr/>
        </p:nvSpPr>
        <p:spPr>
          <a:xfrm>
            <a:off x="395052" y="311700"/>
            <a:ext cx="9063273" cy="593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solidFill>
                  <a:srgbClr val="002060"/>
                </a:solidFill>
                <a:latin typeface="HGPｺﾞｼｯｸE" panose="020B0900000000000000" pitchFamily="50" charset="-128"/>
                <a:ea typeface="HGPｺﾞｼｯｸE" panose="020B0900000000000000" pitchFamily="50" charset="-128"/>
              </a:rPr>
              <a:t>３．製品開発に向けたアイデア発想の条件の</a:t>
            </a:r>
            <a:r>
              <a:rPr lang="ja-JP" altLang="en-US" sz="2400" dirty="0" smtClean="0">
                <a:solidFill>
                  <a:srgbClr val="002060"/>
                </a:solidFill>
                <a:latin typeface="HGPｺﾞｼｯｸE" panose="020B0900000000000000" pitchFamily="50" charset="-128"/>
                <a:ea typeface="HGPｺﾞｼｯｸE" panose="020B0900000000000000" pitchFamily="50" charset="-128"/>
              </a:rPr>
              <a:t>確認</a:t>
            </a:r>
            <a:endParaRPr lang="en-US" altLang="ja-JP" sz="2000" dirty="0">
              <a:solidFill>
                <a:srgbClr val="0070C0"/>
              </a:solidFill>
              <a:latin typeface="HGPｺﾞｼｯｸE" panose="020B0900000000000000" pitchFamily="50" charset="-128"/>
              <a:ea typeface="HGPｺﾞｼｯｸE" panose="020B0900000000000000" pitchFamily="50" charset="-128"/>
            </a:endParaRPr>
          </a:p>
        </p:txBody>
      </p:sp>
      <p:pic>
        <p:nvPicPr>
          <p:cNvPr id="75" name="図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6976" y="479502"/>
            <a:ext cx="736823" cy="736823"/>
          </a:xfrm>
          <a:prstGeom prst="rect">
            <a:avLst/>
          </a:prstGeom>
        </p:spPr>
      </p:pic>
      <p:sp>
        <p:nvSpPr>
          <p:cNvPr id="45" name="スライド番号プレースホルダー 44"/>
          <p:cNvSpPr>
            <a:spLocks noGrp="1"/>
          </p:cNvSpPr>
          <p:nvPr>
            <p:ph type="sldNum" sz="quarter" idx="12"/>
          </p:nvPr>
        </p:nvSpPr>
        <p:spPr/>
        <p:txBody>
          <a:bodyPr/>
          <a:lstStyle/>
          <a:p>
            <a:fld id="{E546A27F-5BA7-425D-BEAE-9A08454FA985}" type="slidenum">
              <a:rPr kumimoji="1" lang="ja-JP" altLang="en-US" smtClean="0"/>
              <a:t>25</a:t>
            </a:fld>
            <a:endParaRPr kumimoji="1" lang="ja-JP" altLang="en-US"/>
          </a:p>
        </p:txBody>
      </p:sp>
    </p:spTree>
    <p:extLst>
      <p:ext uri="{BB962C8B-B14F-4D97-AF65-F5344CB8AC3E}">
        <p14:creationId xmlns:p14="http://schemas.microsoft.com/office/powerpoint/2010/main" val="4086538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95052" y="977208"/>
            <a:ext cx="11111148" cy="2523768"/>
          </a:xfrm>
          <a:prstGeom prst="rect">
            <a:avLst/>
          </a:prstGeom>
          <a:noFill/>
        </p:spPr>
        <p:txBody>
          <a:bodyPr wrap="square" rtlCol="0">
            <a:spAutoFit/>
          </a:bodyPr>
          <a:lstStyle/>
          <a:p>
            <a:r>
              <a:rPr lang="ja-JP" altLang="en-US" sz="2400" dirty="0" smtClean="0">
                <a:solidFill>
                  <a:srgbClr val="002060"/>
                </a:solidFill>
                <a:latin typeface="HGPｺﾞｼｯｸE" panose="020B0900000000000000" pitchFamily="50" charset="-128"/>
                <a:ea typeface="HGPｺﾞｼｯｸE" panose="020B0900000000000000" pitchFamily="50" charset="-128"/>
              </a:rPr>
              <a:t>目的</a:t>
            </a:r>
            <a:r>
              <a:rPr lang="ja-JP" altLang="en-US" sz="2400" dirty="0">
                <a:solidFill>
                  <a:srgbClr val="002060"/>
                </a:solidFill>
                <a:latin typeface="HGPｺﾞｼｯｸE" panose="020B0900000000000000" pitchFamily="50" charset="-128"/>
                <a:ea typeface="HGPｺﾞｼｯｸE" panose="020B0900000000000000" pitchFamily="50" charset="-128"/>
              </a:rPr>
              <a:t>：各作業の腰痛防止対策</a:t>
            </a:r>
          </a:p>
          <a:p>
            <a:endParaRPr lang="en-US" altLang="ja-JP" sz="2400" dirty="0" smtClean="0">
              <a:solidFill>
                <a:srgbClr val="002060"/>
              </a:solidFill>
              <a:latin typeface="HGPｺﾞｼｯｸE" panose="020B0900000000000000" pitchFamily="50" charset="-128"/>
              <a:ea typeface="HGPｺﾞｼｯｸE" panose="020B0900000000000000" pitchFamily="50" charset="-128"/>
            </a:endParaRPr>
          </a:p>
          <a:p>
            <a:pPr marL="400050" lvl="1" indent="-400050">
              <a:buFont typeface="+mj-lt"/>
              <a:buAutoNum type="arabicPeriod" startAt="2"/>
            </a:pPr>
            <a:r>
              <a:rPr lang="ja-JP" altLang="en-US" sz="2000" dirty="0" smtClean="0">
                <a:solidFill>
                  <a:srgbClr val="FF0000"/>
                </a:solidFill>
                <a:latin typeface="HGPｺﾞｼｯｸE" panose="020B0900000000000000" pitchFamily="50" charset="-128"/>
                <a:ea typeface="HGPｺﾞｼｯｸE" panose="020B0900000000000000" pitchFamily="50" charset="-128"/>
              </a:rPr>
              <a:t>中腰姿勢を補助するモノ</a:t>
            </a:r>
            <a:endParaRPr lang="en-US" altLang="ja-JP" sz="2000" dirty="0" smtClean="0">
              <a:solidFill>
                <a:srgbClr val="FF0000"/>
              </a:solidFill>
              <a:latin typeface="HGPｺﾞｼｯｸE" panose="020B0900000000000000" pitchFamily="50" charset="-128"/>
              <a:ea typeface="HGPｺﾞｼｯｸE" panose="020B0900000000000000" pitchFamily="50" charset="-128"/>
            </a:endParaRPr>
          </a:p>
          <a:p>
            <a:pPr marL="400050" lvl="1" indent="-400050">
              <a:buFont typeface="+mj-lt"/>
              <a:buAutoNum type="arabicPeriod" startAt="2"/>
            </a:pPr>
            <a:endParaRPr lang="en-US" altLang="ja-JP" dirty="0" smtClean="0">
              <a:solidFill>
                <a:srgbClr val="FF0000"/>
              </a:solidFill>
              <a:latin typeface="HGPｺﾞｼｯｸE" panose="020B0900000000000000" pitchFamily="50" charset="-128"/>
              <a:ea typeface="HGPｺﾞｼｯｸE" panose="020B0900000000000000" pitchFamily="50" charset="-128"/>
            </a:endParaRPr>
          </a:p>
          <a:p>
            <a:pPr lvl="1"/>
            <a:r>
              <a:rPr lang="en-US" altLang="ja-JP" dirty="0" smtClean="0">
                <a:solidFill>
                  <a:srgbClr val="002060"/>
                </a:solidFill>
                <a:latin typeface="HGPｺﾞｼｯｸE" panose="020B0900000000000000" pitchFamily="50" charset="-128"/>
                <a:ea typeface="HGPｺﾞｼｯｸE" panose="020B0900000000000000" pitchFamily="50" charset="-128"/>
              </a:rPr>
              <a:t>2</a:t>
            </a:r>
            <a:r>
              <a:rPr lang="ja-JP" altLang="en-US" dirty="0" smtClean="0">
                <a:solidFill>
                  <a:srgbClr val="002060"/>
                </a:solidFill>
                <a:latin typeface="HGPｺﾞｼｯｸE" panose="020B0900000000000000" pitchFamily="50" charset="-128"/>
                <a:ea typeface="HGPｺﾞｼｯｸE" panose="020B0900000000000000" pitchFamily="50" charset="-128"/>
              </a:rPr>
              <a:t>）中腰等姿勢</a:t>
            </a:r>
            <a:r>
              <a:rPr lang="ja-JP" altLang="en-US" dirty="0">
                <a:solidFill>
                  <a:srgbClr val="002060"/>
                </a:solidFill>
                <a:latin typeface="HGPｺﾞｼｯｸE" panose="020B0900000000000000" pitchFamily="50" charset="-128"/>
                <a:ea typeface="HGPｺﾞｼｯｸE" panose="020B0900000000000000" pitchFamily="50" charset="-128"/>
              </a:rPr>
              <a:t>を保持するとき</a:t>
            </a:r>
            <a:r>
              <a:rPr lang="ja-JP" altLang="en-US" dirty="0" smtClean="0">
                <a:solidFill>
                  <a:srgbClr val="002060"/>
                </a:solidFill>
                <a:latin typeface="HGPｺﾞｼｯｸE" panose="020B0900000000000000" pitchFamily="50" charset="-128"/>
                <a:ea typeface="HGPｺﾞｼｯｸE" panose="020B0900000000000000" pitchFamily="50" charset="-128"/>
              </a:rPr>
              <a:t>の筋力をアシストするアイデア</a:t>
            </a:r>
            <a:endParaRPr lang="en-US" altLang="ja-JP" dirty="0">
              <a:solidFill>
                <a:srgbClr val="002060"/>
              </a:solidFill>
              <a:latin typeface="HGPｺﾞｼｯｸE" panose="020B0900000000000000" pitchFamily="50" charset="-128"/>
              <a:ea typeface="HGPｺﾞｼｯｸE" panose="020B0900000000000000" pitchFamily="50" charset="-128"/>
            </a:endParaRPr>
          </a:p>
          <a:p>
            <a:pPr lvl="1" indent="349250"/>
            <a:r>
              <a:rPr lang="ja-JP" altLang="en-US" dirty="0">
                <a:solidFill>
                  <a:srgbClr val="002060"/>
                </a:solidFill>
                <a:latin typeface="HGPｺﾞｼｯｸM" panose="020B0600000000000000" pitchFamily="50" charset="-128"/>
                <a:ea typeface="HGPｺﾞｼｯｸM" panose="020B0600000000000000" pitchFamily="50" charset="-128"/>
              </a:rPr>
              <a:t>例：フルハーネス安全帯着用時にも作業がスムーズに行える</a:t>
            </a:r>
            <a:r>
              <a:rPr lang="ja-JP" altLang="en-US" b="1" dirty="0" smtClean="0">
                <a:solidFill>
                  <a:srgbClr val="002060"/>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アシストスーツ</a:t>
            </a:r>
            <a:r>
              <a:rPr lang="ja-JP" altLang="en-US" dirty="0" smtClean="0">
                <a:solidFill>
                  <a:srgbClr val="002060"/>
                </a:solidFill>
                <a:latin typeface="HGPｺﾞｼｯｸM" panose="020B0600000000000000" pitchFamily="50" charset="-128"/>
                <a:ea typeface="HGPｺﾞｼｯｸM" panose="020B0600000000000000" pitchFamily="50" charset="-128"/>
              </a:rPr>
              <a:t>や</a:t>
            </a:r>
            <a:r>
              <a:rPr lang="ja-JP" altLang="en-US" b="1" dirty="0" smtClean="0">
                <a:solidFill>
                  <a:srgbClr val="002060"/>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コンプレッションウェア</a:t>
            </a:r>
            <a:r>
              <a:rPr lang="ja-JP" altLang="en-US" dirty="0">
                <a:solidFill>
                  <a:srgbClr val="002060"/>
                </a:solidFill>
                <a:latin typeface="HGPｺﾞｼｯｸM" panose="020B0600000000000000" pitchFamily="50" charset="-128"/>
                <a:ea typeface="HGPｺﾞｼｯｸM" panose="020B0600000000000000" pitchFamily="50" charset="-128"/>
              </a:rPr>
              <a:t>等の開発</a:t>
            </a:r>
            <a:endParaRPr lang="en-US" altLang="ja-JP" dirty="0">
              <a:solidFill>
                <a:srgbClr val="002060"/>
              </a:solidFill>
              <a:latin typeface="HGPｺﾞｼｯｸM" panose="020B0600000000000000" pitchFamily="50" charset="-128"/>
              <a:ea typeface="HGPｺﾞｼｯｸM" panose="020B0600000000000000" pitchFamily="50" charset="-128"/>
            </a:endParaRPr>
          </a:p>
          <a:p>
            <a:pPr marL="2424113" lvl="1" indent="-1966913"/>
            <a:r>
              <a:rPr lang="ja-JP" altLang="en-US" dirty="0">
                <a:solidFill>
                  <a:srgbClr val="002060"/>
                </a:solidFill>
                <a:latin typeface="HGPｺﾞｼｯｸM" panose="020B0600000000000000" pitchFamily="50" charset="-128"/>
                <a:ea typeface="HGPｺﾞｼｯｸM" panose="020B0600000000000000" pitchFamily="50" charset="-128"/>
              </a:rPr>
              <a:t>　　　　　・対象業種：すでにアシストスーツ等を手掛けている業者さん、繊維業者さん、ゴム業者さん、織物の</a:t>
            </a:r>
            <a:r>
              <a:rPr lang="ja-JP" altLang="en-US" dirty="0" smtClean="0">
                <a:solidFill>
                  <a:srgbClr val="002060"/>
                </a:solidFill>
                <a:latin typeface="HGPｺﾞｼｯｸM" panose="020B0600000000000000" pitchFamily="50" charset="-128"/>
                <a:ea typeface="HGPｺﾞｼｯｸM" panose="020B0600000000000000" pitchFamily="50" charset="-128"/>
              </a:rPr>
              <a:t>業者　　さん</a:t>
            </a:r>
            <a:r>
              <a:rPr lang="ja-JP" altLang="en-US" dirty="0">
                <a:solidFill>
                  <a:srgbClr val="002060"/>
                </a:solidFill>
                <a:latin typeface="HGPｺﾞｼｯｸM" panose="020B0600000000000000" pitchFamily="50" charset="-128"/>
                <a:ea typeface="HGPｺﾞｼｯｸM" panose="020B0600000000000000" pitchFamily="50" charset="-128"/>
              </a:rPr>
              <a:t>、アンダーウエア</a:t>
            </a:r>
            <a:r>
              <a:rPr lang="en-US" altLang="ja-JP" dirty="0">
                <a:solidFill>
                  <a:srgbClr val="002060"/>
                </a:solidFill>
                <a:latin typeface="HGPｺﾞｼｯｸM" panose="020B0600000000000000" pitchFamily="50" charset="-128"/>
                <a:ea typeface="HGPｺﾞｼｯｸM" panose="020B0600000000000000" pitchFamily="50" charset="-128"/>
              </a:rPr>
              <a:t>―</a:t>
            </a:r>
            <a:r>
              <a:rPr lang="ja-JP" altLang="en-US" dirty="0">
                <a:solidFill>
                  <a:srgbClr val="002060"/>
                </a:solidFill>
                <a:latin typeface="HGPｺﾞｼｯｸM" panose="020B0600000000000000" pitchFamily="50" charset="-128"/>
                <a:ea typeface="HGPｺﾞｼｯｸM" panose="020B0600000000000000" pitchFamily="50" charset="-128"/>
              </a:rPr>
              <a:t>等を製作している業者さん</a:t>
            </a:r>
            <a:r>
              <a:rPr lang="ja-JP" altLang="en-US" dirty="0" smtClean="0">
                <a:solidFill>
                  <a:srgbClr val="002060"/>
                </a:solidFill>
                <a:latin typeface="HGPｺﾞｼｯｸM" panose="020B0600000000000000" pitchFamily="50" charset="-128"/>
                <a:ea typeface="HGPｺﾞｼｯｸM" panose="020B0600000000000000" pitchFamily="50" charset="-128"/>
              </a:rPr>
              <a:t>等</a:t>
            </a:r>
            <a:endParaRPr kumimoji="1" lang="ja-JP" altLang="en-US" dirty="0">
              <a:latin typeface="HGPｺﾞｼｯｸE" panose="020B0900000000000000" pitchFamily="50" charset="-128"/>
              <a:ea typeface="HGPｺﾞｼｯｸE" panose="020B0900000000000000" pitchFamily="50" charset="-128"/>
            </a:endParaRPr>
          </a:p>
        </p:txBody>
      </p:sp>
      <p:sp>
        <p:nvSpPr>
          <p:cNvPr id="5" name="角丸四角形 4"/>
          <p:cNvSpPr/>
          <p:nvPr/>
        </p:nvSpPr>
        <p:spPr>
          <a:xfrm>
            <a:off x="2029727" y="3614404"/>
            <a:ext cx="8329001" cy="137842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kumimoji="1" lang="ja-JP" altLang="en-US" sz="2000" b="1" u="sng" dirty="0" smtClean="0">
                <a:solidFill>
                  <a:srgbClr val="FF000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身体に装着する</a:t>
            </a:r>
            <a:r>
              <a:rPr kumimoji="1" lang="ja-JP" altLang="en-US" sz="2000" b="1" dirty="0" smtClean="0">
                <a:solidFill>
                  <a:srgbClr val="FF0000"/>
                </a:solidFill>
                <a:latin typeface="HGSｺﾞｼｯｸE" panose="020B0900000000000000" pitchFamily="50" charset="-128"/>
                <a:ea typeface="HGSｺﾞｼｯｸE" panose="020B0900000000000000" pitchFamily="50" charset="-128"/>
              </a:rPr>
              <a:t>腰痛防止対策用品の開発条件</a:t>
            </a:r>
            <a:endParaRPr kumimoji="1" lang="en-US" altLang="ja-JP" sz="2000" b="1" dirty="0" smtClean="0">
              <a:solidFill>
                <a:srgbClr val="FF0000"/>
              </a:solidFill>
              <a:latin typeface="HGSｺﾞｼｯｸE" panose="020B0900000000000000" pitchFamily="50" charset="-128"/>
              <a:ea typeface="HGSｺﾞｼｯｸE" panose="020B0900000000000000" pitchFamily="50" charset="-128"/>
            </a:endParaRPr>
          </a:p>
          <a:p>
            <a:r>
              <a:rPr lang="ja-JP" altLang="en-US" sz="1600" dirty="0" smtClean="0">
                <a:latin typeface="HGSｺﾞｼｯｸE" panose="020B0900000000000000" pitchFamily="50" charset="-128"/>
                <a:ea typeface="HGSｺﾞｼｯｸE" panose="020B0900000000000000" pitchFamily="50" charset="-128"/>
              </a:rPr>
              <a:t>　・</a:t>
            </a:r>
            <a:r>
              <a:rPr lang="ja-JP" altLang="en-US" sz="1600" dirty="0" smtClean="0">
                <a:solidFill>
                  <a:srgbClr val="FFFF00"/>
                </a:solidFill>
                <a:latin typeface="HGSｺﾞｼｯｸE" panose="020B0900000000000000" pitchFamily="50" charset="-128"/>
                <a:ea typeface="HGSｺﾞｼｯｸE" panose="020B0900000000000000" pitchFamily="50" charset="-128"/>
              </a:rPr>
              <a:t>装着重量が軽い</a:t>
            </a:r>
            <a:endParaRPr lang="en-US" altLang="ja-JP" sz="1600" dirty="0" smtClean="0">
              <a:solidFill>
                <a:srgbClr val="FFFF00"/>
              </a:solidFill>
              <a:latin typeface="HGSｺﾞｼｯｸE" panose="020B0900000000000000" pitchFamily="50" charset="-128"/>
              <a:ea typeface="HGSｺﾞｼｯｸE" panose="020B0900000000000000" pitchFamily="50" charset="-128"/>
            </a:endParaRPr>
          </a:p>
          <a:p>
            <a:r>
              <a:rPr kumimoji="1" lang="ja-JP" altLang="en-US" sz="1600" dirty="0" smtClean="0">
                <a:solidFill>
                  <a:srgbClr val="FFFF00"/>
                </a:solidFill>
                <a:latin typeface="HGSｺﾞｼｯｸE" panose="020B0900000000000000" pitchFamily="50" charset="-128"/>
                <a:ea typeface="HGSｺﾞｼｯｸE" panose="020B0900000000000000" pitchFamily="50" charset="-128"/>
              </a:rPr>
              <a:t>　・装着したまま多様な作業ができる</a:t>
            </a:r>
            <a:r>
              <a:rPr kumimoji="1" lang="en-US" altLang="ja-JP" sz="1600" dirty="0" smtClean="0">
                <a:solidFill>
                  <a:srgbClr val="FFFF00"/>
                </a:solidFill>
                <a:latin typeface="HGSｺﾞｼｯｸE" panose="020B0900000000000000" pitchFamily="50" charset="-128"/>
                <a:ea typeface="HGSｺﾞｼｯｸE" panose="020B0900000000000000" pitchFamily="50" charset="-128"/>
              </a:rPr>
              <a:t>or</a:t>
            </a:r>
            <a:r>
              <a:rPr lang="ja-JP" altLang="en-US" sz="1600" dirty="0">
                <a:solidFill>
                  <a:srgbClr val="FFFF00"/>
                </a:solidFill>
                <a:latin typeface="HGSｺﾞｼｯｸE" panose="020B0900000000000000" pitchFamily="50" charset="-128"/>
                <a:ea typeface="HGSｺﾞｼｯｸE" panose="020B0900000000000000" pitchFamily="50" charset="-128"/>
              </a:rPr>
              <a:t>簡単に着脱できる</a:t>
            </a:r>
            <a:endParaRPr kumimoji="1" lang="en-US" altLang="ja-JP" sz="1600" dirty="0" smtClean="0">
              <a:solidFill>
                <a:srgbClr val="FFFF00"/>
              </a:solidFill>
              <a:latin typeface="HGSｺﾞｼｯｸE" panose="020B0900000000000000" pitchFamily="50" charset="-128"/>
              <a:ea typeface="HGSｺﾞｼｯｸE" panose="020B0900000000000000" pitchFamily="50" charset="-128"/>
            </a:endParaRPr>
          </a:p>
          <a:p>
            <a:r>
              <a:rPr lang="ja-JP" altLang="en-US" sz="1600" dirty="0" smtClean="0">
                <a:solidFill>
                  <a:srgbClr val="FFFF00"/>
                </a:solidFill>
                <a:latin typeface="HGSｺﾞｼｯｸE" panose="020B0900000000000000" pitchFamily="50" charset="-128"/>
                <a:ea typeface="HGSｺﾞｼｯｸE" panose="020B0900000000000000" pitchFamily="50" charset="-128"/>
              </a:rPr>
              <a:t>　・フルハーネス型安全帯を装着していても苦にならない</a:t>
            </a:r>
            <a:endParaRPr lang="en-US" altLang="ja-JP" sz="1600" dirty="0" smtClean="0">
              <a:solidFill>
                <a:srgbClr val="FFFF00"/>
              </a:solidFill>
              <a:latin typeface="HGSｺﾞｼｯｸE" panose="020B0900000000000000" pitchFamily="50" charset="-128"/>
              <a:ea typeface="HGSｺﾞｼｯｸE" panose="020B0900000000000000" pitchFamily="50" charset="-128"/>
            </a:endParaRPr>
          </a:p>
          <a:p>
            <a:r>
              <a:rPr kumimoji="1" lang="ja-JP" altLang="en-US" sz="1600" dirty="0" smtClean="0">
                <a:solidFill>
                  <a:srgbClr val="FFFF00"/>
                </a:solidFill>
                <a:latin typeface="HGSｺﾞｼｯｸE" panose="020B0900000000000000" pitchFamily="50" charset="-128"/>
                <a:ea typeface="HGSｺﾞｼｯｸE" panose="020B0900000000000000" pitchFamily="50" charset="-128"/>
              </a:rPr>
              <a:t>　・雨天でも使用できる</a:t>
            </a:r>
            <a:endParaRPr kumimoji="1" lang="ja-JP" altLang="en-US" sz="1600" dirty="0">
              <a:solidFill>
                <a:srgbClr val="FFFF00"/>
              </a:solidFill>
              <a:latin typeface="HGSｺﾞｼｯｸE" panose="020B0900000000000000" pitchFamily="50" charset="-128"/>
              <a:ea typeface="HGSｺﾞｼｯｸE" panose="020B0900000000000000" pitchFamily="50" charset="-128"/>
            </a:endParaRPr>
          </a:p>
        </p:txBody>
      </p:sp>
      <p:grpSp>
        <p:nvGrpSpPr>
          <p:cNvPr id="7" name="グループ化 6"/>
          <p:cNvGrpSpPr/>
          <p:nvPr/>
        </p:nvGrpSpPr>
        <p:grpSpPr>
          <a:xfrm>
            <a:off x="1581520" y="5085566"/>
            <a:ext cx="4747361" cy="1476466"/>
            <a:chOff x="2156873" y="2046130"/>
            <a:chExt cx="7280425" cy="2419975"/>
          </a:xfrm>
        </p:grpSpPr>
        <p:grpSp>
          <p:nvGrpSpPr>
            <p:cNvPr id="8" name="グループ化 7"/>
            <p:cNvGrpSpPr/>
            <p:nvPr/>
          </p:nvGrpSpPr>
          <p:grpSpPr>
            <a:xfrm>
              <a:off x="2156873" y="2409833"/>
              <a:ext cx="1351505" cy="2055434"/>
              <a:chOff x="438605" y="0"/>
              <a:chExt cx="2486025" cy="4476750"/>
            </a:xfrm>
          </p:grpSpPr>
          <p:sp>
            <p:nvSpPr>
              <p:cNvPr id="61" name="楕円 60"/>
              <p:cNvSpPr/>
              <p:nvPr/>
            </p:nvSpPr>
            <p:spPr>
              <a:xfrm>
                <a:off x="1448254" y="3286126"/>
                <a:ext cx="295275" cy="1047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2" name="楕円 61"/>
              <p:cNvSpPr/>
              <p:nvPr/>
            </p:nvSpPr>
            <p:spPr>
              <a:xfrm>
                <a:off x="1267279" y="4295775"/>
                <a:ext cx="400050" cy="180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3" name="楕円 62"/>
              <p:cNvSpPr/>
              <p:nvPr/>
            </p:nvSpPr>
            <p:spPr>
              <a:xfrm>
                <a:off x="1943555" y="2085975"/>
                <a:ext cx="561974"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4" name="楕円 63"/>
              <p:cNvSpPr/>
              <p:nvPr/>
            </p:nvSpPr>
            <p:spPr>
              <a:xfrm rot="20425313">
                <a:off x="1480683" y="1134624"/>
                <a:ext cx="695325" cy="1238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5" name="楕円 64"/>
              <p:cNvSpPr/>
              <p:nvPr/>
            </p:nvSpPr>
            <p:spPr>
              <a:xfrm rot="1501364">
                <a:off x="1471474" y="644232"/>
                <a:ext cx="533400"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6" name="楕円 65"/>
              <p:cNvSpPr/>
              <p:nvPr/>
            </p:nvSpPr>
            <p:spPr>
              <a:xfrm rot="20425313">
                <a:off x="1615675" y="1127800"/>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7" name="楕円 66"/>
              <p:cNvSpPr/>
              <p:nvPr/>
            </p:nvSpPr>
            <p:spPr>
              <a:xfrm rot="6289467">
                <a:off x="1027606" y="899334"/>
                <a:ext cx="238125" cy="809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8" name="楕円 67"/>
              <p:cNvSpPr/>
              <p:nvPr/>
            </p:nvSpPr>
            <p:spPr>
              <a:xfrm rot="889467">
                <a:off x="1415926" y="1322880"/>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69" name="グループ化 68"/>
              <p:cNvGrpSpPr/>
              <p:nvPr/>
            </p:nvGrpSpPr>
            <p:grpSpPr>
              <a:xfrm rot="3294968">
                <a:off x="319528" y="704518"/>
                <a:ext cx="751456" cy="309639"/>
                <a:chOff x="319526" y="704516"/>
                <a:chExt cx="751456" cy="309639"/>
              </a:xfrm>
            </p:grpSpPr>
            <p:sp>
              <p:nvSpPr>
                <p:cNvPr id="79" name="楕円 78"/>
                <p:cNvSpPr/>
                <p:nvPr/>
              </p:nvSpPr>
              <p:spPr>
                <a:xfrm rot="6289467">
                  <a:off x="620222" y="612225"/>
                  <a:ext cx="238125" cy="542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80" name="楕円 79"/>
                <p:cNvSpPr/>
                <p:nvPr/>
              </p:nvSpPr>
              <p:spPr>
                <a:xfrm rot="6011938">
                  <a:off x="281426" y="742616"/>
                  <a:ext cx="2381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81" name="楕円 80"/>
                <p:cNvSpPr/>
                <p:nvPr/>
              </p:nvSpPr>
              <p:spPr>
                <a:xfrm rot="889467">
                  <a:off x="928107" y="871280"/>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82" name="楕円 81"/>
                <p:cNvSpPr/>
                <p:nvPr/>
              </p:nvSpPr>
              <p:spPr>
                <a:xfrm rot="889467">
                  <a:off x="416795" y="755659"/>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70" name="楕円 69"/>
              <p:cNvSpPr/>
              <p:nvPr/>
            </p:nvSpPr>
            <p:spPr>
              <a:xfrm>
                <a:off x="1991179" y="214312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71" name="グループ化 70"/>
              <p:cNvGrpSpPr/>
              <p:nvPr/>
            </p:nvGrpSpPr>
            <p:grpSpPr>
              <a:xfrm rot="285373">
                <a:off x="1572421" y="2362199"/>
                <a:ext cx="640152" cy="1238250"/>
                <a:chOff x="1572421" y="2362201"/>
                <a:chExt cx="640152" cy="1238250"/>
              </a:xfrm>
            </p:grpSpPr>
            <p:sp>
              <p:nvSpPr>
                <p:cNvPr id="76" name="楕円 75"/>
                <p:cNvSpPr/>
                <p:nvPr/>
              </p:nvSpPr>
              <p:spPr>
                <a:xfrm rot="1868601">
                  <a:off x="1734004" y="2362201"/>
                  <a:ext cx="333375" cy="1238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77" name="楕円 76"/>
                <p:cNvSpPr/>
                <p:nvPr/>
              </p:nvSpPr>
              <p:spPr>
                <a:xfrm rot="1868601">
                  <a:off x="2069698" y="2520239"/>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78" name="楕円 77"/>
                <p:cNvSpPr/>
                <p:nvPr/>
              </p:nvSpPr>
              <p:spPr>
                <a:xfrm rot="1868601">
                  <a:off x="1572421" y="334321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72" name="楕円 71"/>
              <p:cNvSpPr/>
              <p:nvPr/>
            </p:nvSpPr>
            <p:spPr>
              <a:xfrm>
                <a:off x="1495879" y="4229100"/>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73" name="楕円 72"/>
              <p:cNvSpPr/>
              <p:nvPr/>
            </p:nvSpPr>
            <p:spPr>
              <a:xfrm>
                <a:off x="1934030" y="2085975"/>
                <a:ext cx="266700"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cxnSp>
            <p:nvCxnSpPr>
              <p:cNvPr id="74" name="直線コネクタ 73"/>
              <p:cNvCxnSpPr/>
              <p:nvPr/>
            </p:nvCxnSpPr>
            <p:spPr>
              <a:xfrm>
                <a:off x="438605" y="4476750"/>
                <a:ext cx="2486025"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V="1">
                <a:off x="457655" y="0"/>
                <a:ext cx="0" cy="447675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テキスト ボックス 348"/>
            <p:cNvSpPr txBox="1"/>
            <p:nvPr/>
          </p:nvSpPr>
          <p:spPr>
            <a:xfrm>
              <a:off x="2882488" y="2046130"/>
              <a:ext cx="1238300" cy="573786"/>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lstStyle/>
            <a:p>
              <a:pPr algn="ctr">
                <a:spcAft>
                  <a:spcPts val="0"/>
                </a:spcAft>
              </a:pPr>
              <a:r>
                <a:rPr lang="ja-JP" sz="1000" dirty="0">
                  <a:solidFill>
                    <a:srgbClr val="000000"/>
                  </a:solidFill>
                  <a:effectLst/>
                  <a:latin typeface="ＭＳ Ｐゴシック" panose="020B0600070205080204" pitchFamily="50" charset="-128"/>
                  <a:ea typeface="HGPｺﾞｼｯｸM" panose="020B0600000000000000" pitchFamily="50" charset="-128"/>
                  <a:cs typeface="Times New Roman" panose="02020603050405020304" pitchFamily="18" charset="0"/>
                </a:rPr>
                <a:t>中腰による上部の作業</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nvGrpSpPr>
            <p:cNvPr id="10" name="グループ化 9"/>
            <p:cNvGrpSpPr/>
            <p:nvPr/>
          </p:nvGrpSpPr>
          <p:grpSpPr>
            <a:xfrm>
              <a:off x="7241103" y="2972894"/>
              <a:ext cx="2196195" cy="1491000"/>
              <a:chOff x="7229930" y="4925389"/>
              <a:chExt cx="4038600" cy="3247061"/>
            </a:xfrm>
          </p:grpSpPr>
          <p:sp>
            <p:nvSpPr>
              <p:cNvPr id="37" name="楕円 36"/>
              <p:cNvSpPr/>
              <p:nvPr/>
            </p:nvSpPr>
            <p:spPr>
              <a:xfrm rot="18119370">
                <a:off x="9009513" y="5035679"/>
                <a:ext cx="695325" cy="1238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38" name="楕円 37"/>
              <p:cNvSpPr/>
              <p:nvPr/>
            </p:nvSpPr>
            <p:spPr>
              <a:xfrm rot="18119370">
                <a:off x="8340683" y="4873001"/>
                <a:ext cx="533400"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39" name="楕円 38"/>
              <p:cNvSpPr/>
              <p:nvPr/>
            </p:nvSpPr>
            <p:spPr>
              <a:xfrm rot="1919370">
                <a:off x="8663701" y="5531338"/>
                <a:ext cx="238125" cy="809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40" name="楕円 39"/>
              <p:cNvSpPr/>
              <p:nvPr/>
            </p:nvSpPr>
            <p:spPr>
              <a:xfrm rot="18119370">
                <a:off x="8770734" y="5284149"/>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41" name="楕円 40"/>
              <p:cNvSpPr/>
              <p:nvPr/>
            </p:nvSpPr>
            <p:spPr>
              <a:xfrm rot="18119370">
                <a:off x="8898028" y="5565806"/>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42" name="グループ化 41"/>
              <p:cNvGrpSpPr/>
              <p:nvPr/>
            </p:nvGrpSpPr>
            <p:grpSpPr>
              <a:xfrm rot="3488870">
                <a:off x="8006275" y="5860408"/>
                <a:ext cx="481129" cy="689613"/>
                <a:chOff x="8006275" y="5860408"/>
                <a:chExt cx="481129" cy="689613"/>
              </a:xfrm>
            </p:grpSpPr>
            <p:sp>
              <p:nvSpPr>
                <p:cNvPr id="57" name="楕円 56"/>
                <p:cNvSpPr/>
                <p:nvPr/>
              </p:nvSpPr>
              <p:spPr>
                <a:xfrm rot="1919370">
                  <a:off x="8163694" y="5891630"/>
                  <a:ext cx="238125" cy="542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58" name="楕円 57"/>
                <p:cNvSpPr/>
                <p:nvPr/>
              </p:nvSpPr>
              <p:spPr>
                <a:xfrm rot="1641841">
                  <a:off x="8006275" y="6388096"/>
                  <a:ext cx="2381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59" name="楕円 58"/>
                <p:cNvSpPr/>
                <p:nvPr/>
              </p:nvSpPr>
              <p:spPr>
                <a:xfrm rot="18119370">
                  <a:off x="8344529" y="5860408"/>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60" name="楕円 59"/>
                <p:cNvSpPr/>
                <p:nvPr/>
              </p:nvSpPr>
              <p:spPr>
                <a:xfrm rot="18119370">
                  <a:off x="8083156" y="6314822"/>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grpSp>
            <p:nvGrpSpPr>
              <p:cNvPr id="43" name="グループ化 42"/>
              <p:cNvGrpSpPr/>
              <p:nvPr/>
            </p:nvGrpSpPr>
            <p:grpSpPr>
              <a:xfrm rot="19544018">
                <a:off x="9687379" y="5895975"/>
                <a:ext cx="561974" cy="657225"/>
                <a:chOff x="9687379" y="5895975"/>
                <a:chExt cx="561974" cy="657225"/>
              </a:xfrm>
            </p:grpSpPr>
            <p:sp>
              <p:nvSpPr>
                <p:cNvPr id="55" name="楕円 54"/>
                <p:cNvSpPr/>
                <p:nvPr/>
              </p:nvSpPr>
              <p:spPr>
                <a:xfrm>
                  <a:off x="9687379" y="5924550"/>
                  <a:ext cx="561974"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56" name="楕円 55"/>
                <p:cNvSpPr/>
                <p:nvPr/>
              </p:nvSpPr>
              <p:spPr>
                <a:xfrm>
                  <a:off x="9915978" y="589597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grpSp>
            <p:nvGrpSpPr>
              <p:cNvPr id="44" name="グループ化 43"/>
              <p:cNvGrpSpPr/>
              <p:nvPr/>
            </p:nvGrpSpPr>
            <p:grpSpPr>
              <a:xfrm rot="2455824">
                <a:off x="9639753" y="6143625"/>
                <a:ext cx="333375" cy="1238250"/>
                <a:chOff x="9639753" y="6143625"/>
                <a:chExt cx="333375" cy="1238250"/>
              </a:xfrm>
            </p:grpSpPr>
            <p:sp>
              <p:nvSpPr>
                <p:cNvPr id="53" name="楕円 52"/>
                <p:cNvSpPr/>
                <p:nvPr/>
              </p:nvSpPr>
              <p:spPr>
                <a:xfrm>
                  <a:off x="9639753" y="6143625"/>
                  <a:ext cx="333375" cy="1238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54" name="楕円 53"/>
                <p:cNvSpPr/>
                <p:nvPr/>
              </p:nvSpPr>
              <p:spPr>
                <a:xfrm>
                  <a:off x="9754053" y="625792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45" name="楕円 44"/>
              <p:cNvSpPr/>
              <p:nvPr/>
            </p:nvSpPr>
            <p:spPr>
              <a:xfrm>
                <a:off x="9385031" y="7979410"/>
                <a:ext cx="400050" cy="180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46" name="グループ化 45"/>
              <p:cNvGrpSpPr/>
              <p:nvPr/>
            </p:nvGrpSpPr>
            <p:grpSpPr>
              <a:xfrm rot="20510618">
                <a:off x="9454412" y="7062387"/>
                <a:ext cx="295275" cy="1085849"/>
                <a:chOff x="9454412" y="7062387"/>
                <a:chExt cx="295275" cy="1085849"/>
              </a:xfrm>
            </p:grpSpPr>
            <p:sp>
              <p:nvSpPr>
                <p:cNvPr id="50" name="楕円 49"/>
                <p:cNvSpPr/>
                <p:nvPr/>
              </p:nvSpPr>
              <p:spPr>
                <a:xfrm>
                  <a:off x="9454412" y="7062387"/>
                  <a:ext cx="295275" cy="1047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51" name="楕円 50"/>
                <p:cNvSpPr/>
                <p:nvPr/>
              </p:nvSpPr>
              <p:spPr>
                <a:xfrm>
                  <a:off x="9549662" y="7071911"/>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52" name="楕円 51"/>
                <p:cNvSpPr/>
                <p:nvPr/>
              </p:nvSpPr>
              <p:spPr>
                <a:xfrm>
                  <a:off x="9502037" y="8005361"/>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47" name="楕円 46"/>
              <p:cNvSpPr/>
              <p:nvPr/>
            </p:nvSpPr>
            <p:spPr>
              <a:xfrm>
                <a:off x="9696905" y="5876925"/>
                <a:ext cx="266700"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cxnSp>
            <p:nvCxnSpPr>
              <p:cNvPr id="48" name="直線コネクタ 47"/>
              <p:cNvCxnSpPr/>
              <p:nvPr/>
            </p:nvCxnSpPr>
            <p:spPr>
              <a:xfrm>
                <a:off x="7229930" y="8172450"/>
                <a:ext cx="4038600"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7477580" y="6124575"/>
                <a:ext cx="400050" cy="20955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11" name="テキスト ボックス 354"/>
            <p:cNvSpPr txBox="1"/>
            <p:nvPr/>
          </p:nvSpPr>
          <p:spPr>
            <a:xfrm>
              <a:off x="7635293" y="2080038"/>
              <a:ext cx="1399772" cy="658217"/>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p>
              <a:pPr algn="ctr">
                <a:spcAft>
                  <a:spcPts val="0"/>
                </a:spcAft>
              </a:pPr>
              <a:r>
                <a:rPr lang="ja-JP" sz="1000">
                  <a:solidFill>
                    <a:srgbClr val="000000"/>
                  </a:solidFill>
                  <a:effectLst/>
                  <a:latin typeface="ＭＳ Ｐゴシック" panose="020B0600070205080204" pitchFamily="50" charset="-128"/>
                  <a:ea typeface="HGPｺﾞｼｯｸM" panose="020B0600000000000000" pitchFamily="50" charset="-128"/>
                  <a:cs typeface="Times New Roman" panose="02020603050405020304" pitchFamily="18" charset="0"/>
                </a:rPr>
                <a:t>中腰による物を持った作業</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nvGrpSpPr>
            <p:cNvPr id="12" name="グループ化 11"/>
            <p:cNvGrpSpPr/>
            <p:nvPr/>
          </p:nvGrpSpPr>
          <p:grpSpPr>
            <a:xfrm>
              <a:off x="4755301" y="2699413"/>
              <a:ext cx="1512395" cy="1766692"/>
              <a:chOff x="-2" y="4714875"/>
              <a:chExt cx="2781757" cy="3848100"/>
            </a:xfrm>
          </p:grpSpPr>
          <p:sp>
            <p:nvSpPr>
              <p:cNvPr id="14" name="楕円 13"/>
              <p:cNvSpPr/>
              <p:nvPr/>
            </p:nvSpPr>
            <p:spPr>
              <a:xfrm>
                <a:off x="1248229" y="8372475"/>
                <a:ext cx="400050" cy="180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5" name="楕円 14"/>
              <p:cNvSpPr/>
              <p:nvPr/>
            </p:nvSpPr>
            <p:spPr>
              <a:xfrm rot="1404515">
                <a:off x="1381580" y="5734051"/>
                <a:ext cx="533400"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6" name="楕円 15"/>
              <p:cNvSpPr/>
              <p:nvPr/>
            </p:nvSpPr>
            <p:spPr>
              <a:xfrm>
                <a:off x="1372055" y="7391400"/>
                <a:ext cx="561974"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7" name="楕円 16"/>
              <p:cNvSpPr/>
              <p:nvPr/>
            </p:nvSpPr>
            <p:spPr>
              <a:xfrm rot="21162425">
                <a:off x="1217591" y="6282705"/>
                <a:ext cx="695325" cy="1238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8" name="楕円 17"/>
              <p:cNvSpPr/>
              <p:nvPr/>
            </p:nvSpPr>
            <p:spPr>
              <a:xfrm rot="21162425">
                <a:off x="1456500" y="624231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19" name="グループ化 18"/>
              <p:cNvGrpSpPr/>
              <p:nvPr/>
            </p:nvGrpSpPr>
            <p:grpSpPr>
              <a:xfrm rot="2665305">
                <a:off x="-2" y="5925734"/>
                <a:ext cx="1471483" cy="391008"/>
                <a:chOff x="0" y="5925734"/>
                <a:chExt cx="1471483" cy="391008"/>
              </a:xfrm>
            </p:grpSpPr>
            <p:sp>
              <p:nvSpPr>
                <p:cNvPr id="31" name="楕円 30"/>
                <p:cNvSpPr/>
                <p:nvPr/>
              </p:nvSpPr>
              <p:spPr>
                <a:xfrm rot="4962425">
                  <a:off x="931409" y="5639984"/>
                  <a:ext cx="238125" cy="809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32" name="楕円 31"/>
                <p:cNvSpPr/>
                <p:nvPr/>
              </p:nvSpPr>
              <p:spPr>
                <a:xfrm rot="4962425">
                  <a:off x="298396" y="5854345"/>
                  <a:ext cx="238125" cy="542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33" name="楕円 32"/>
                <p:cNvSpPr/>
                <p:nvPr/>
              </p:nvSpPr>
              <p:spPr>
                <a:xfrm rot="4684896">
                  <a:off x="-38100" y="6116717"/>
                  <a:ext cx="2381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34" name="楕円 33"/>
                <p:cNvSpPr/>
                <p:nvPr/>
              </p:nvSpPr>
              <p:spPr>
                <a:xfrm rot="21162425">
                  <a:off x="1328608" y="5928621"/>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35" name="楕円 34"/>
                <p:cNvSpPr/>
                <p:nvPr/>
              </p:nvSpPr>
              <p:spPr>
                <a:xfrm rot="21162425">
                  <a:off x="609355" y="6011067"/>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36" name="楕円 35"/>
                <p:cNvSpPr/>
                <p:nvPr/>
              </p:nvSpPr>
              <p:spPr>
                <a:xfrm rot="21162425">
                  <a:off x="92137" y="6096464"/>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20" name="楕円 19"/>
              <p:cNvSpPr/>
              <p:nvPr/>
            </p:nvSpPr>
            <p:spPr>
              <a:xfrm>
                <a:off x="1572079" y="7372350"/>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21" name="グループ化 20"/>
              <p:cNvGrpSpPr/>
              <p:nvPr/>
            </p:nvGrpSpPr>
            <p:grpSpPr>
              <a:xfrm rot="4907208">
                <a:off x="1048203" y="7343774"/>
                <a:ext cx="333375" cy="1238250"/>
                <a:chOff x="1048203" y="7343774"/>
                <a:chExt cx="333375" cy="1238250"/>
              </a:xfrm>
            </p:grpSpPr>
            <p:sp>
              <p:nvSpPr>
                <p:cNvPr id="29" name="楕円 28"/>
                <p:cNvSpPr/>
                <p:nvPr/>
              </p:nvSpPr>
              <p:spPr>
                <a:xfrm>
                  <a:off x="1048203" y="7343774"/>
                  <a:ext cx="333375" cy="1238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30" name="楕円 29"/>
                <p:cNvSpPr/>
                <p:nvPr/>
              </p:nvSpPr>
              <p:spPr>
                <a:xfrm>
                  <a:off x="1162503" y="7458074"/>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grpSp>
            <p:nvGrpSpPr>
              <p:cNvPr id="22" name="グループ化 21"/>
              <p:cNvGrpSpPr/>
              <p:nvPr/>
            </p:nvGrpSpPr>
            <p:grpSpPr>
              <a:xfrm rot="17172999">
                <a:off x="1000579" y="7667627"/>
                <a:ext cx="295275" cy="1085849"/>
                <a:chOff x="1000579" y="7667627"/>
                <a:chExt cx="295275" cy="1085849"/>
              </a:xfrm>
            </p:grpSpPr>
            <p:sp>
              <p:nvSpPr>
                <p:cNvPr id="26" name="楕円 25"/>
                <p:cNvSpPr/>
                <p:nvPr/>
              </p:nvSpPr>
              <p:spPr>
                <a:xfrm>
                  <a:off x="1000579" y="7667627"/>
                  <a:ext cx="295275" cy="1047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27" name="楕円 26"/>
                <p:cNvSpPr/>
                <p:nvPr/>
              </p:nvSpPr>
              <p:spPr>
                <a:xfrm>
                  <a:off x="1095829" y="7677151"/>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28" name="楕円 27"/>
                <p:cNvSpPr/>
                <p:nvPr/>
              </p:nvSpPr>
              <p:spPr>
                <a:xfrm>
                  <a:off x="1048204" y="8610601"/>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23" name="楕円 22"/>
              <p:cNvSpPr/>
              <p:nvPr/>
            </p:nvSpPr>
            <p:spPr>
              <a:xfrm>
                <a:off x="1514930" y="7324725"/>
                <a:ext cx="266700"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cxnSp>
            <p:nvCxnSpPr>
              <p:cNvPr id="24" name="直線コネクタ 23"/>
              <p:cNvCxnSpPr/>
              <p:nvPr/>
            </p:nvCxnSpPr>
            <p:spPr>
              <a:xfrm>
                <a:off x="124280" y="8562975"/>
                <a:ext cx="2657475"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114755" y="4714875"/>
                <a:ext cx="9526" cy="383857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テキスト ボックス 357"/>
            <p:cNvSpPr txBox="1"/>
            <p:nvPr/>
          </p:nvSpPr>
          <p:spPr>
            <a:xfrm>
              <a:off x="4940330" y="2080040"/>
              <a:ext cx="1150388" cy="578034"/>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p>
              <a:pPr algn="ctr">
                <a:spcAft>
                  <a:spcPts val="0"/>
                </a:spcAft>
              </a:pPr>
              <a:r>
                <a:rPr lang="ja-JP" sz="1000" dirty="0">
                  <a:solidFill>
                    <a:srgbClr val="000000"/>
                  </a:solidFill>
                  <a:effectLst/>
                  <a:latin typeface="ＭＳ Ｐゴシック" panose="020B0600070205080204" pitchFamily="50" charset="-128"/>
                  <a:ea typeface="HGPｺﾞｼｯｸM" panose="020B0600000000000000" pitchFamily="50" charset="-128"/>
                  <a:cs typeface="Times New Roman" panose="02020603050405020304" pitchFamily="18" charset="0"/>
                </a:rPr>
                <a:t>しゃがんだ作業</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grpSp>
        <p:nvGrpSpPr>
          <p:cNvPr id="83" name="グループ化 82"/>
          <p:cNvGrpSpPr/>
          <p:nvPr/>
        </p:nvGrpSpPr>
        <p:grpSpPr>
          <a:xfrm>
            <a:off x="7110422" y="5219424"/>
            <a:ext cx="3729618" cy="1339634"/>
            <a:chOff x="-1" y="-969267"/>
            <a:chExt cx="6276976" cy="3013857"/>
          </a:xfrm>
        </p:grpSpPr>
        <p:grpSp>
          <p:nvGrpSpPr>
            <p:cNvPr id="84" name="グループ化 83"/>
            <p:cNvGrpSpPr/>
            <p:nvPr/>
          </p:nvGrpSpPr>
          <p:grpSpPr>
            <a:xfrm>
              <a:off x="3676650" y="704850"/>
              <a:ext cx="2600325" cy="1336238"/>
              <a:chOff x="4848680" y="1295400"/>
              <a:chExt cx="4038600" cy="2457450"/>
            </a:xfrm>
          </p:grpSpPr>
          <p:grpSp>
            <p:nvGrpSpPr>
              <p:cNvPr id="111" name="グループ化 110"/>
              <p:cNvGrpSpPr/>
              <p:nvPr/>
            </p:nvGrpSpPr>
            <p:grpSpPr>
              <a:xfrm>
                <a:off x="5700260" y="1295400"/>
                <a:ext cx="1929719" cy="2457450"/>
                <a:chOff x="5700260" y="1295400"/>
                <a:chExt cx="1929719" cy="2457450"/>
              </a:xfrm>
            </p:grpSpPr>
            <p:sp>
              <p:nvSpPr>
                <p:cNvPr id="113" name="楕円 112"/>
                <p:cNvSpPr/>
                <p:nvPr/>
              </p:nvSpPr>
              <p:spPr>
                <a:xfrm>
                  <a:off x="7296604" y="1590675"/>
                  <a:ext cx="333375" cy="1238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14" name="楕円 113"/>
                <p:cNvSpPr/>
                <p:nvPr/>
              </p:nvSpPr>
              <p:spPr>
                <a:xfrm>
                  <a:off x="7325179" y="2562226"/>
                  <a:ext cx="295275" cy="1047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15" name="楕円 114"/>
                <p:cNvSpPr/>
                <p:nvPr/>
              </p:nvSpPr>
              <p:spPr>
                <a:xfrm>
                  <a:off x="7144204" y="3571875"/>
                  <a:ext cx="400050" cy="180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16" name="楕円 115"/>
                <p:cNvSpPr/>
                <p:nvPr/>
              </p:nvSpPr>
              <p:spPr>
                <a:xfrm>
                  <a:off x="7048955" y="1295400"/>
                  <a:ext cx="561974"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17" name="楕円 116"/>
                <p:cNvSpPr/>
                <p:nvPr/>
              </p:nvSpPr>
              <p:spPr>
                <a:xfrm rot="14379554">
                  <a:off x="6429669" y="1106165"/>
                  <a:ext cx="695325" cy="1238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18" name="楕円 117"/>
                <p:cNvSpPr/>
                <p:nvPr/>
              </p:nvSpPr>
              <p:spPr>
                <a:xfrm rot="14379554">
                  <a:off x="5752648" y="1855375"/>
                  <a:ext cx="533400"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19" name="楕円 118"/>
                <p:cNvSpPr/>
                <p:nvPr/>
              </p:nvSpPr>
              <p:spPr>
                <a:xfrm rot="14379554">
                  <a:off x="6201740" y="1971011"/>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120" name="グループ化 119"/>
                <p:cNvGrpSpPr/>
                <p:nvPr/>
              </p:nvGrpSpPr>
              <p:grpSpPr>
                <a:xfrm rot="1923265">
                  <a:off x="6062623" y="2131303"/>
                  <a:ext cx="888768" cy="1318043"/>
                  <a:chOff x="6062623" y="2131301"/>
                  <a:chExt cx="888768" cy="1318043"/>
                </a:xfrm>
              </p:grpSpPr>
              <p:sp>
                <p:nvSpPr>
                  <p:cNvPr id="126" name="楕円 125"/>
                  <p:cNvSpPr/>
                  <p:nvPr/>
                </p:nvSpPr>
                <p:spPr>
                  <a:xfrm rot="19779554">
                    <a:off x="6193023" y="2131301"/>
                    <a:ext cx="238125" cy="809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27" name="楕円 126"/>
                  <p:cNvSpPr/>
                  <p:nvPr/>
                </p:nvSpPr>
                <p:spPr>
                  <a:xfrm rot="19779554">
                    <a:off x="6515392" y="2815420"/>
                    <a:ext cx="238125" cy="542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28" name="楕円 127"/>
                  <p:cNvSpPr/>
                  <p:nvPr/>
                </p:nvSpPr>
                <p:spPr>
                  <a:xfrm rot="19502025">
                    <a:off x="6713266" y="3287419"/>
                    <a:ext cx="2381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29" name="楕円 128"/>
                  <p:cNvSpPr/>
                  <p:nvPr/>
                </p:nvSpPr>
                <p:spPr>
                  <a:xfrm rot="14379554">
                    <a:off x="6062623" y="2160520"/>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30" name="楕円 129"/>
                  <p:cNvSpPr/>
                  <p:nvPr/>
                </p:nvSpPr>
                <p:spPr>
                  <a:xfrm rot="14379554">
                    <a:off x="6420075" y="2790084"/>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31" name="楕円 130"/>
                  <p:cNvSpPr/>
                  <p:nvPr/>
                </p:nvSpPr>
                <p:spPr>
                  <a:xfrm rot="14379554">
                    <a:off x="6701147" y="3232584"/>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121" name="楕円 120"/>
                <p:cNvSpPr/>
                <p:nvPr/>
              </p:nvSpPr>
              <p:spPr>
                <a:xfrm rot="14379554">
                  <a:off x="7138868" y="1422503"/>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22" name="楕円 121"/>
                <p:cNvSpPr/>
                <p:nvPr/>
              </p:nvSpPr>
              <p:spPr>
                <a:xfrm>
                  <a:off x="7410904" y="170497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23" name="楕円 122"/>
                <p:cNvSpPr/>
                <p:nvPr/>
              </p:nvSpPr>
              <p:spPr>
                <a:xfrm>
                  <a:off x="7420429" y="2571750"/>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24" name="楕円 123"/>
                <p:cNvSpPr/>
                <p:nvPr/>
              </p:nvSpPr>
              <p:spPr>
                <a:xfrm>
                  <a:off x="7372804" y="3505200"/>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25" name="楕円 124"/>
                <p:cNvSpPr/>
                <p:nvPr/>
              </p:nvSpPr>
              <p:spPr>
                <a:xfrm>
                  <a:off x="7077530" y="1362075"/>
                  <a:ext cx="266700"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cxnSp>
            <p:nvCxnSpPr>
              <p:cNvPr id="112" name="直線コネクタ 111"/>
              <p:cNvCxnSpPr/>
              <p:nvPr/>
            </p:nvCxnSpPr>
            <p:spPr>
              <a:xfrm>
                <a:off x="4848680" y="3752850"/>
                <a:ext cx="4038600"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5" name="テキスト ボックス 352"/>
            <p:cNvSpPr txBox="1"/>
            <p:nvPr/>
          </p:nvSpPr>
          <p:spPr>
            <a:xfrm>
              <a:off x="3977177" y="-859663"/>
              <a:ext cx="1388056" cy="712506"/>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p>
              <a:pPr algn="ctr">
                <a:spcAft>
                  <a:spcPts val="0"/>
                </a:spcAft>
              </a:pPr>
              <a:r>
                <a:rPr lang="ja-JP" sz="1000" dirty="0">
                  <a:solidFill>
                    <a:srgbClr val="000000"/>
                  </a:solidFill>
                  <a:effectLst/>
                  <a:latin typeface="ＭＳ Ｐゴシック" panose="020B0600070205080204" pitchFamily="50" charset="-128"/>
                  <a:ea typeface="HGPｺﾞｼｯｸM" panose="020B0600000000000000" pitchFamily="50" charset="-128"/>
                  <a:cs typeface="Times New Roman" panose="02020603050405020304" pitchFamily="18" charset="0"/>
                </a:rPr>
                <a:t>前屈の作業</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nvGrpSpPr>
            <p:cNvPr id="86" name="グループ化 85"/>
            <p:cNvGrpSpPr/>
            <p:nvPr/>
          </p:nvGrpSpPr>
          <p:grpSpPr>
            <a:xfrm>
              <a:off x="-1" y="942983"/>
              <a:ext cx="2600322" cy="1101607"/>
              <a:chOff x="2924630" y="6146216"/>
              <a:chExt cx="4038600" cy="2026234"/>
            </a:xfrm>
          </p:grpSpPr>
          <p:sp>
            <p:nvSpPr>
              <p:cNvPr id="88" name="楕円 87"/>
              <p:cNvSpPr/>
              <p:nvPr/>
            </p:nvSpPr>
            <p:spPr>
              <a:xfrm>
                <a:off x="5505904" y="7991474"/>
                <a:ext cx="400050" cy="180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89" name="楕円 88"/>
              <p:cNvSpPr/>
              <p:nvPr/>
            </p:nvSpPr>
            <p:spPr>
              <a:xfrm rot="15276491">
                <a:off x="4352316" y="5874753"/>
                <a:ext cx="695325" cy="1238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90" name="楕円 89"/>
              <p:cNvSpPr/>
              <p:nvPr/>
            </p:nvSpPr>
            <p:spPr>
              <a:xfrm rot="15276491">
                <a:off x="3585080" y="6413233"/>
                <a:ext cx="533400"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91" name="楕円 90"/>
              <p:cNvSpPr/>
              <p:nvPr/>
            </p:nvSpPr>
            <p:spPr>
              <a:xfrm rot="15276491">
                <a:off x="4059636" y="659881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nvGrpSpPr>
              <p:cNvPr id="92" name="グループ化 91"/>
              <p:cNvGrpSpPr/>
              <p:nvPr/>
            </p:nvGrpSpPr>
            <p:grpSpPr>
              <a:xfrm rot="1337552">
                <a:off x="4067341" y="6724431"/>
                <a:ext cx="571986" cy="1430486"/>
                <a:chOff x="4067343" y="6724431"/>
                <a:chExt cx="571986" cy="1430486"/>
              </a:xfrm>
            </p:grpSpPr>
            <p:sp>
              <p:nvSpPr>
                <p:cNvPr id="105" name="楕円 104"/>
                <p:cNvSpPr/>
                <p:nvPr/>
              </p:nvSpPr>
              <p:spPr>
                <a:xfrm rot="20676491">
                  <a:off x="4113258" y="6730840"/>
                  <a:ext cx="238125" cy="809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06" name="楕円 105"/>
                <p:cNvSpPr/>
                <p:nvPr/>
              </p:nvSpPr>
              <p:spPr>
                <a:xfrm rot="20676491">
                  <a:off x="4282642" y="7479477"/>
                  <a:ext cx="238125" cy="542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07" name="楕円 106"/>
                <p:cNvSpPr/>
                <p:nvPr/>
              </p:nvSpPr>
              <p:spPr>
                <a:xfrm rot="20398962">
                  <a:off x="4401204" y="7992992"/>
                  <a:ext cx="2381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08" name="楕円 107"/>
                <p:cNvSpPr/>
                <p:nvPr/>
              </p:nvSpPr>
              <p:spPr>
                <a:xfrm rot="15276491">
                  <a:off x="4067343" y="6724431"/>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09" name="楕円 108"/>
                <p:cNvSpPr/>
                <p:nvPr/>
              </p:nvSpPr>
              <p:spPr>
                <a:xfrm rot="15276491">
                  <a:off x="4250296" y="7424895"/>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10" name="楕円 109"/>
                <p:cNvSpPr/>
                <p:nvPr/>
              </p:nvSpPr>
              <p:spPr>
                <a:xfrm rot="15276491">
                  <a:off x="4407709" y="7924924"/>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grpSp>
            <p:nvGrpSpPr>
              <p:cNvPr id="93" name="グループ化 92"/>
              <p:cNvGrpSpPr/>
              <p:nvPr/>
            </p:nvGrpSpPr>
            <p:grpSpPr>
              <a:xfrm rot="16739285">
                <a:off x="5210629" y="6115049"/>
                <a:ext cx="561974" cy="657225"/>
                <a:chOff x="5210629" y="6115049"/>
                <a:chExt cx="561974" cy="657225"/>
              </a:xfrm>
            </p:grpSpPr>
            <p:sp>
              <p:nvSpPr>
                <p:cNvPr id="103" name="楕円 102"/>
                <p:cNvSpPr/>
                <p:nvPr/>
              </p:nvSpPr>
              <p:spPr>
                <a:xfrm>
                  <a:off x="5210629" y="6143624"/>
                  <a:ext cx="561974"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04" name="楕円 103"/>
                <p:cNvSpPr/>
                <p:nvPr/>
              </p:nvSpPr>
              <p:spPr>
                <a:xfrm>
                  <a:off x="5439228" y="6115049"/>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grpSp>
            <p:nvGrpSpPr>
              <p:cNvPr id="94" name="グループ化 93"/>
              <p:cNvGrpSpPr/>
              <p:nvPr/>
            </p:nvGrpSpPr>
            <p:grpSpPr>
              <a:xfrm rot="1871394">
                <a:off x="5296353" y="6238874"/>
                <a:ext cx="333375" cy="1238250"/>
                <a:chOff x="5296353" y="6238874"/>
                <a:chExt cx="333375" cy="1238250"/>
              </a:xfrm>
            </p:grpSpPr>
            <p:sp>
              <p:nvSpPr>
                <p:cNvPr id="101" name="楕円 100"/>
                <p:cNvSpPr/>
                <p:nvPr/>
              </p:nvSpPr>
              <p:spPr>
                <a:xfrm>
                  <a:off x="5296353" y="6238874"/>
                  <a:ext cx="333375" cy="1238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02" name="楕円 101"/>
                <p:cNvSpPr/>
                <p:nvPr/>
              </p:nvSpPr>
              <p:spPr>
                <a:xfrm>
                  <a:off x="5410653" y="6353174"/>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grpSp>
            <p:nvGrpSpPr>
              <p:cNvPr id="95" name="グループ化 94"/>
              <p:cNvGrpSpPr/>
              <p:nvPr/>
            </p:nvGrpSpPr>
            <p:grpSpPr>
              <a:xfrm rot="18777255">
                <a:off x="5382078" y="7105650"/>
                <a:ext cx="295275" cy="1085849"/>
                <a:chOff x="5382078" y="7105650"/>
                <a:chExt cx="295275" cy="1085849"/>
              </a:xfrm>
            </p:grpSpPr>
            <p:sp>
              <p:nvSpPr>
                <p:cNvPr id="98" name="楕円 97"/>
                <p:cNvSpPr/>
                <p:nvPr/>
              </p:nvSpPr>
              <p:spPr>
                <a:xfrm>
                  <a:off x="5382078" y="7105650"/>
                  <a:ext cx="295275" cy="1047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99" name="楕円 98"/>
                <p:cNvSpPr/>
                <p:nvPr/>
              </p:nvSpPr>
              <p:spPr>
                <a:xfrm>
                  <a:off x="5477328" y="7115174"/>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sp>
              <p:nvSpPr>
                <p:cNvPr id="100" name="楕円 99"/>
                <p:cNvSpPr/>
                <p:nvPr/>
              </p:nvSpPr>
              <p:spPr>
                <a:xfrm>
                  <a:off x="5429703" y="8048624"/>
                  <a:ext cx="142875" cy="142875"/>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grpSp>
          <p:sp>
            <p:nvSpPr>
              <p:cNvPr id="96" name="楕円 95"/>
              <p:cNvSpPr/>
              <p:nvPr/>
            </p:nvSpPr>
            <p:spPr>
              <a:xfrm>
                <a:off x="5105855" y="6238875"/>
                <a:ext cx="266700"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ja-JP" altLang="en-US"/>
              </a:p>
            </p:txBody>
          </p:sp>
          <p:cxnSp>
            <p:nvCxnSpPr>
              <p:cNvPr id="97" name="直線コネクタ 96"/>
              <p:cNvCxnSpPr/>
              <p:nvPr/>
            </p:nvCxnSpPr>
            <p:spPr>
              <a:xfrm>
                <a:off x="2924630" y="8172450"/>
                <a:ext cx="4038600"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テキスト ボックス 356"/>
            <p:cNvSpPr txBox="1"/>
            <p:nvPr/>
          </p:nvSpPr>
          <p:spPr>
            <a:xfrm>
              <a:off x="518727" y="-969267"/>
              <a:ext cx="1419225" cy="860788"/>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p>
              <a:pPr algn="ctr">
                <a:spcAft>
                  <a:spcPts val="0"/>
                </a:spcAft>
              </a:pPr>
              <a:r>
                <a:rPr lang="ja-JP" sz="1000" dirty="0">
                  <a:solidFill>
                    <a:srgbClr val="000000"/>
                  </a:solidFill>
                  <a:effectLst/>
                  <a:latin typeface="ＭＳ Ｐゴシック" panose="020B0600070205080204" pitchFamily="50" charset="-128"/>
                  <a:ea typeface="HGPｺﾞｼｯｸM" panose="020B0600000000000000" pitchFamily="50" charset="-128"/>
                  <a:cs typeface="Times New Roman" panose="02020603050405020304" pitchFamily="18" charset="0"/>
                </a:rPr>
                <a:t>四つん這いの作業</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132" name="コンテンツ プレースホルダー 2"/>
          <p:cNvSpPr txBox="1">
            <a:spLocks/>
          </p:cNvSpPr>
          <p:nvPr/>
        </p:nvSpPr>
        <p:spPr>
          <a:xfrm>
            <a:off x="395052" y="311700"/>
            <a:ext cx="9063273" cy="593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solidFill>
                  <a:srgbClr val="002060"/>
                </a:solidFill>
                <a:latin typeface="HGPｺﾞｼｯｸE" panose="020B0900000000000000" pitchFamily="50" charset="-128"/>
                <a:ea typeface="HGPｺﾞｼｯｸE" panose="020B0900000000000000" pitchFamily="50" charset="-128"/>
              </a:rPr>
              <a:t>３．製品開発に向けたアイデア発想の条件の</a:t>
            </a:r>
            <a:r>
              <a:rPr lang="ja-JP" altLang="en-US" sz="2400" dirty="0" smtClean="0">
                <a:solidFill>
                  <a:srgbClr val="002060"/>
                </a:solidFill>
                <a:latin typeface="HGPｺﾞｼｯｸE" panose="020B0900000000000000" pitchFamily="50" charset="-128"/>
                <a:ea typeface="HGPｺﾞｼｯｸE" panose="020B0900000000000000" pitchFamily="50" charset="-128"/>
              </a:rPr>
              <a:t>確認</a:t>
            </a:r>
            <a:endParaRPr lang="en-US" altLang="ja-JP" sz="2000" dirty="0">
              <a:solidFill>
                <a:srgbClr val="0070C0"/>
              </a:solidFill>
              <a:latin typeface="HGPｺﾞｼｯｸE" panose="020B0900000000000000" pitchFamily="50" charset="-128"/>
              <a:ea typeface="HGPｺﾞｼｯｸE" panose="020B0900000000000000" pitchFamily="50" charset="-128"/>
            </a:endParaRPr>
          </a:p>
        </p:txBody>
      </p:sp>
      <p:pic>
        <p:nvPicPr>
          <p:cNvPr id="133" name="図 1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6976" y="479502"/>
            <a:ext cx="736823" cy="736823"/>
          </a:xfrm>
          <a:prstGeom prst="rect">
            <a:avLst/>
          </a:prstGeom>
        </p:spPr>
      </p:pic>
      <p:sp>
        <p:nvSpPr>
          <p:cNvPr id="3" name="スライド番号プレースホルダー 2"/>
          <p:cNvSpPr>
            <a:spLocks noGrp="1"/>
          </p:cNvSpPr>
          <p:nvPr>
            <p:ph type="sldNum" sz="quarter" idx="12"/>
          </p:nvPr>
        </p:nvSpPr>
        <p:spPr/>
        <p:txBody>
          <a:bodyPr/>
          <a:lstStyle/>
          <a:p>
            <a:fld id="{E546A27F-5BA7-425D-BEAE-9A08454FA985}" type="slidenum">
              <a:rPr kumimoji="1" lang="ja-JP" altLang="en-US" smtClean="0"/>
              <a:t>26</a:t>
            </a:fld>
            <a:endParaRPr kumimoji="1" lang="ja-JP" altLang="en-US"/>
          </a:p>
        </p:txBody>
      </p:sp>
    </p:spTree>
    <p:extLst>
      <p:ext uri="{BB962C8B-B14F-4D97-AF65-F5344CB8AC3E}">
        <p14:creationId xmlns:p14="http://schemas.microsoft.com/office/powerpoint/2010/main" val="30133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91276" y="1013980"/>
            <a:ext cx="5543910" cy="5293757"/>
          </a:xfrm>
          <a:prstGeom prst="rect">
            <a:avLst/>
          </a:prstGeom>
          <a:noFill/>
        </p:spPr>
        <p:txBody>
          <a:bodyPr wrap="square" rtlCol="0">
            <a:spAutoFit/>
          </a:bodyPr>
          <a:lstStyle/>
          <a:p>
            <a:r>
              <a:rPr lang="ja-JP" altLang="en-US" b="1"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ボディメカニクスからのアイデア</a:t>
            </a:r>
            <a:endParaRPr lang="en-US" altLang="ja-JP" b="1"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r>
              <a:rPr lang="ja-JP" altLang="en-US" sz="1400" dirty="0" smtClean="0">
                <a:solidFill>
                  <a:srgbClr val="002060"/>
                </a:solidFill>
                <a:latin typeface="HGPｺﾞｼｯｸE" panose="020B0900000000000000" pitchFamily="50" charset="-128"/>
                <a:ea typeface="HGPｺﾞｼｯｸE" panose="020B0900000000000000" pitchFamily="50" charset="-128"/>
              </a:rPr>
              <a:t>ボディメカニクスとは、人間（ボディ）に力学（メカニクス）を応用し、安全で効率の良い仕事を達成させる原理のことを言い、腰痛防止のために介護現場で広く応用されている</a:t>
            </a: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361950" indent="-180975">
              <a:buFont typeface="Wingdings" panose="05000000000000000000" pitchFamily="2" charset="2"/>
              <a:buChar char="l"/>
            </a:pPr>
            <a:r>
              <a:rPr lang="ja-JP" altLang="en-US" sz="1200" dirty="0" smtClean="0">
                <a:solidFill>
                  <a:srgbClr val="002060"/>
                </a:solidFill>
                <a:latin typeface="HGPｺﾞｼｯｸE" panose="020B0900000000000000" pitchFamily="50" charset="-128"/>
                <a:ea typeface="HGPｺﾞｼｯｸE" panose="020B0900000000000000" pitchFamily="50" charset="-128"/>
              </a:rPr>
              <a:t>前傾して手に１５ｋｇｆの荷物を持つ場合の、腰部負担の推定</a:t>
            </a:r>
            <a:endParaRPr lang="en-US" altLang="ja-JP" sz="1200" dirty="0" smtClean="0">
              <a:solidFill>
                <a:srgbClr val="002060"/>
              </a:solidFill>
              <a:latin typeface="HGPｺﾞｼｯｸE" panose="020B0900000000000000" pitchFamily="50" charset="-128"/>
              <a:ea typeface="HGPｺﾞｼｯｸE" panose="020B0900000000000000" pitchFamily="50" charset="-128"/>
            </a:endParaRPr>
          </a:p>
          <a:p>
            <a:pPr marL="630238" indent="-180975"/>
            <a:r>
              <a:rPr lang="ja-JP" altLang="en-US" sz="1200" dirty="0" smtClean="0">
                <a:solidFill>
                  <a:srgbClr val="002060"/>
                </a:solidFill>
                <a:latin typeface="HGSｺﾞｼｯｸM" panose="020B0600000000000000" pitchFamily="50" charset="-128"/>
                <a:ea typeface="HGSｺﾞｼｯｸM" panose="020B0600000000000000" pitchFamily="50" charset="-128"/>
              </a:rPr>
              <a:t>・腰部を回転の中心と考える（体重</a:t>
            </a:r>
            <a:r>
              <a:rPr lang="en-US" altLang="ja-JP" sz="1200" dirty="0" smtClean="0">
                <a:solidFill>
                  <a:srgbClr val="002060"/>
                </a:solidFill>
                <a:latin typeface="HGSｺﾞｼｯｸM" panose="020B0600000000000000" pitchFamily="50" charset="-128"/>
                <a:ea typeface="HGSｺﾞｼｯｸM" panose="020B0600000000000000" pitchFamily="50" charset="-128"/>
              </a:rPr>
              <a:t>70kgf</a:t>
            </a:r>
            <a:r>
              <a:rPr lang="ja-JP" altLang="en-US" sz="1200" dirty="0" smtClean="0">
                <a:solidFill>
                  <a:srgbClr val="002060"/>
                </a:solidFill>
                <a:latin typeface="HGSｺﾞｼｯｸM" panose="020B0600000000000000" pitchFamily="50" charset="-128"/>
                <a:ea typeface="HGSｺﾞｼｯｸM" panose="020B0600000000000000" pitchFamily="50" charset="-128"/>
              </a:rPr>
              <a:t>・腕の重量</a:t>
            </a:r>
            <a:r>
              <a:rPr lang="en-US" altLang="ja-JP" sz="1200" dirty="0" smtClean="0">
                <a:solidFill>
                  <a:srgbClr val="002060"/>
                </a:solidFill>
                <a:latin typeface="HGSｺﾞｼｯｸM" panose="020B0600000000000000" pitchFamily="50" charset="-128"/>
                <a:ea typeface="HGSｺﾞｼｯｸM" panose="020B0600000000000000" pitchFamily="50" charset="-128"/>
              </a:rPr>
              <a:t>6kgf</a:t>
            </a:r>
            <a:r>
              <a:rPr lang="ja-JP" altLang="en-US" sz="1200" dirty="0" smtClean="0">
                <a:solidFill>
                  <a:srgbClr val="002060"/>
                </a:solidFill>
                <a:latin typeface="HGSｺﾞｼｯｸM" panose="020B0600000000000000" pitchFamily="50" charset="-128"/>
                <a:ea typeface="HGSｺﾞｼｯｸM" panose="020B0600000000000000" pitchFamily="50" charset="-128"/>
              </a:rPr>
              <a:t>・荷物重量</a:t>
            </a:r>
            <a:r>
              <a:rPr lang="en-US" altLang="ja-JP" sz="1200" dirty="0" smtClean="0">
                <a:solidFill>
                  <a:srgbClr val="002060"/>
                </a:solidFill>
                <a:latin typeface="HGSｺﾞｼｯｸM" panose="020B0600000000000000" pitchFamily="50" charset="-128"/>
                <a:ea typeface="HGSｺﾞｼｯｸM" panose="020B0600000000000000" pitchFamily="50" charset="-128"/>
              </a:rPr>
              <a:t>6kgf</a:t>
            </a:r>
            <a:r>
              <a:rPr lang="ja-JP" altLang="en-US" sz="1200" dirty="0" smtClean="0">
                <a:solidFill>
                  <a:srgbClr val="002060"/>
                </a:solidFill>
                <a:latin typeface="HGSｺﾞｼｯｸM" panose="020B0600000000000000" pitchFamily="50" charset="-128"/>
                <a:ea typeface="HGSｺﾞｼｯｸM" panose="020B0600000000000000" pitchFamily="50" charset="-128"/>
              </a:rPr>
              <a:t>・腰部から上半身の重心までの距離</a:t>
            </a:r>
            <a:r>
              <a:rPr lang="en-US" altLang="ja-JP" sz="1200" dirty="0" smtClean="0">
                <a:solidFill>
                  <a:srgbClr val="002060"/>
                </a:solidFill>
                <a:latin typeface="HGSｺﾞｼｯｸM" panose="020B0600000000000000" pitchFamily="50" charset="-128"/>
                <a:ea typeface="HGSｺﾞｼｯｸM" panose="020B0600000000000000" pitchFamily="50" charset="-128"/>
              </a:rPr>
              <a:t>30cm</a:t>
            </a:r>
            <a:r>
              <a:rPr lang="ja-JP" altLang="en-US" sz="1200" dirty="0" smtClean="0">
                <a:solidFill>
                  <a:srgbClr val="002060"/>
                </a:solidFill>
                <a:latin typeface="HGSｺﾞｼｯｸM" panose="020B0600000000000000" pitchFamily="50" charset="-128"/>
                <a:ea typeface="HGSｺﾞｼｯｸM" panose="020B0600000000000000" pitchFamily="50" charset="-128"/>
              </a:rPr>
              <a:t>・腕までの距離</a:t>
            </a:r>
            <a:r>
              <a:rPr lang="en-US" altLang="ja-JP" sz="1200" dirty="0" smtClean="0">
                <a:solidFill>
                  <a:srgbClr val="002060"/>
                </a:solidFill>
                <a:latin typeface="HGSｺﾞｼｯｸM" panose="020B0600000000000000" pitchFamily="50" charset="-128"/>
                <a:ea typeface="HGSｺﾞｼｯｸM" panose="020B0600000000000000" pitchFamily="50" charset="-128"/>
              </a:rPr>
              <a:t>50cm</a:t>
            </a:r>
            <a:r>
              <a:rPr lang="ja-JP" altLang="en-US" sz="1200" dirty="0" smtClean="0">
                <a:solidFill>
                  <a:srgbClr val="002060"/>
                </a:solidFill>
                <a:latin typeface="HGSｺﾞｼｯｸM" panose="020B0600000000000000" pitchFamily="50" charset="-128"/>
                <a:ea typeface="HGSｺﾞｼｯｸM" panose="020B0600000000000000" pitchFamily="50" charset="-128"/>
              </a:rPr>
              <a:t>・回転の中心から背筋までの距離</a:t>
            </a:r>
            <a:r>
              <a:rPr lang="en-US" altLang="ja-JP" sz="1200" dirty="0" smtClean="0">
                <a:solidFill>
                  <a:srgbClr val="002060"/>
                </a:solidFill>
                <a:latin typeface="HGSｺﾞｼｯｸM" panose="020B0600000000000000" pitchFamily="50" charset="-128"/>
                <a:ea typeface="HGSｺﾞｼｯｸM" panose="020B0600000000000000" pitchFamily="50" charset="-128"/>
              </a:rPr>
              <a:t>5cm</a:t>
            </a:r>
            <a:r>
              <a:rPr lang="ja-JP" altLang="en-US" sz="1200" dirty="0" smtClean="0">
                <a:solidFill>
                  <a:srgbClr val="002060"/>
                </a:solidFill>
                <a:latin typeface="HGSｺﾞｼｯｸM" panose="020B0600000000000000" pitchFamily="50" charset="-128"/>
                <a:ea typeface="HGSｺﾞｼｯｸM" panose="020B0600000000000000" pitchFamily="50" charset="-128"/>
              </a:rPr>
              <a:t>とする）</a:t>
            </a:r>
            <a:endParaRPr lang="en-US" altLang="ja-JP" sz="1200" dirty="0" smtClean="0">
              <a:solidFill>
                <a:srgbClr val="002060"/>
              </a:solidFill>
              <a:latin typeface="HGSｺﾞｼｯｸM" panose="020B0600000000000000" pitchFamily="50" charset="-128"/>
              <a:ea typeface="HGSｺﾞｼｯｸM" panose="020B0600000000000000" pitchFamily="50" charset="-128"/>
            </a:endParaRPr>
          </a:p>
          <a:p>
            <a:pPr marL="630238" indent="-180975"/>
            <a:r>
              <a:rPr lang="ja-JP" altLang="en-US" sz="1200" dirty="0" smtClean="0">
                <a:solidFill>
                  <a:srgbClr val="002060"/>
                </a:solidFill>
                <a:latin typeface="HGSｺﾞｼｯｸM" panose="020B0600000000000000" pitchFamily="50" charset="-128"/>
                <a:ea typeface="HGSｺﾞｼｯｸM" panose="020B0600000000000000" pitchFamily="50" charset="-128"/>
              </a:rPr>
              <a:t>・腰部に係る負担Ｆ</a:t>
            </a:r>
            <a:endParaRPr lang="en-US" altLang="ja-JP" sz="1200" dirty="0" smtClean="0">
              <a:solidFill>
                <a:srgbClr val="002060"/>
              </a:solidFill>
              <a:latin typeface="HGSｺﾞｼｯｸM" panose="020B0600000000000000" pitchFamily="50" charset="-128"/>
              <a:ea typeface="HGSｺﾞｼｯｸM" panose="020B0600000000000000" pitchFamily="50" charset="-128"/>
            </a:endParaRPr>
          </a:p>
          <a:p>
            <a:pPr marL="630238" indent="-180975"/>
            <a:r>
              <a:rPr lang="ja-JP" altLang="en-US" sz="1200" dirty="0" smtClean="0">
                <a:solidFill>
                  <a:srgbClr val="002060"/>
                </a:solidFill>
                <a:latin typeface="HGSｺﾞｼｯｸM" panose="020B0600000000000000" pitchFamily="50" charset="-128"/>
                <a:ea typeface="HGSｺﾞｼｯｸM" panose="020B0600000000000000" pitchFamily="50" charset="-128"/>
              </a:rPr>
              <a:t>・左右のモーメントが釣り合う</a:t>
            </a:r>
            <a:endParaRPr lang="en-US" altLang="ja-JP" sz="1200" dirty="0" smtClean="0">
              <a:solidFill>
                <a:srgbClr val="002060"/>
              </a:solidFill>
              <a:latin typeface="HGSｺﾞｼｯｸM" panose="020B0600000000000000" pitchFamily="50" charset="-128"/>
              <a:ea typeface="HGSｺﾞｼｯｸM" panose="020B0600000000000000" pitchFamily="50" charset="-128"/>
            </a:endParaRPr>
          </a:p>
          <a:p>
            <a:pPr marL="630238" indent="-180975"/>
            <a:r>
              <a:rPr lang="en-US" altLang="ja-JP" sz="1200" dirty="0" smtClean="0">
                <a:solidFill>
                  <a:srgbClr val="002060"/>
                </a:solidFill>
                <a:latin typeface="HGSｺﾞｼｯｸM" panose="020B0600000000000000" pitchFamily="50" charset="-128"/>
                <a:ea typeface="HGSｺﾞｼｯｸM" panose="020B0600000000000000" pitchFamily="50" charset="-128"/>
              </a:rPr>
              <a:t>0.05F</a:t>
            </a:r>
            <a:r>
              <a:rPr lang="ja-JP" altLang="en-US" sz="1200" dirty="0" smtClean="0">
                <a:solidFill>
                  <a:srgbClr val="002060"/>
                </a:solidFill>
                <a:latin typeface="HGSｺﾞｼｯｸM" panose="020B0600000000000000" pitchFamily="50" charset="-128"/>
                <a:ea typeface="HGSｺﾞｼｯｸM" panose="020B0600000000000000" pitchFamily="50" charset="-128"/>
              </a:rPr>
              <a:t>＝</a:t>
            </a:r>
            <a:r>
              <a:rPr lang="en-US" altLang="ja-JP" sz="1200" dirty="0" smtClean="0">
                <a:solidFill>
                  <a:srgbClr val="002060"/>
                </a:solidFill>
                <a:latin typeface="HGSｺﾞｼｯｸM" panose="020B0600000000000000" pitchFamily="50" charset="-128"/>
                <a:ea typeface="HGSｺﾞｼｯｸM" panose="020B0600000000000000" pitchFamily="50" charset="-128"/>
              </a:rPr>
              <a:t>350N</a:t>
            </a:r>
            <a:r>
              <a:rPr lang="ja-JP" altLang="en-US" sz="1200" dirty="0" smtClean="0">
                <a:solidFill>
                  <a:srgbClr val="002060"/>
                </a:solidFill>
                <a:latin typeface="HGSｺﾞｼｯｸM" panose="020B0600000000000000" pitchFamily="50" charset="-128"/>
                <a:ea typeface="HGSｺﾞｼｯｸM" panose="020B0600000000000000" pitchFamily="50" charset="-128"/>
              </a:rPr>
              <a:t>（体重の半分）</a:t>
            </a:r>
            <a:r>
              <a:rPr lang="en-US" altLang="ja-JP" sz="1200" dirty="0" smtClean="0">
                <a:solidFill>
                  <a:srgbClr val="002060"/>
                </a:solidFill>
                <a:latin typeface="HGSｺﾞｼｯｸM" panose="020B0600000000000000" pitchFamily="50" charset="-128"/>
                <a:ea typeface="HGSｺﾞｼｯｸM" panose="020B0600000000000000" pitchFamily="50" charset="-128"/>
              </a:rPr>
              <a:t>×0.3m</a:t>
            </a:r>
            <a:r>
              <a:rPr lang="ja-JP" altLang="en-US" sz="1200" dirty="0" smtClean="0">
                <a:solidFill>
                  <a:srgbClr val="002060"/>
                </a:solidFill>
                <a:latin typeface="HGSｺﾞｼｯｸM" panose="020B0600000000000000" pitchFamily="50" charset="-128"/>
                <a:ea typeface="HGSｺﾞｼｯｸM" panose="020B0600000000000000" pitchFamily="50" charset="-128"/>
              </a:rPr>
              <a:t>＋（</a:t>
            </a:r>
            <a:r>
              <a:rPr lang="en-US" altLang="ja-JP" sz="1200" dirty="0" smtClean="0">
                <a:solidFill>
                  <a:srgbClr val="002060"/>
                </a:solidFill>
                <a:latin typeface="HGSｺﾞｼｯｸM" panose="020B0600000000000000" pitchFamily="50" charset="-128"/>
                <a:ea typeface="HGSｺﾞｼｯｸM" panose="020B0600000000000000" pitchFamily="50" charset="-128"/>
              </a:rPr>
              <a:t>60+150</a:t>
            </a:r>
            <a:r>
              <a:rPr lang="ja-JP" altLang="en-US" sz="1200" dirty="0" smtClean="0">
                <a:solidFill>
                  <a:srgbClr val="002060"/>
                </a:solidFill>
                <a:latin typeface="HGSｺﾞｼｯｸM" panose="020B0600000000000000" pitchFamily="50" charset="-128"/>
                <a:ea typeface="HGSｺﾞｼｯｸM" panose="020B0600000000000000" pitchFamily="50" charset="-128"/>
              </a:rPr>
              <a:t>）</a:t>
            </a:r>
            <a:r>
              <a:rPr lang="en-US" altLang="ja-JP" sz="1200" dirty="0" smtClean="0">
                <a:solidFill>
                  <a:srgbClr val="002060"/>
                </a:solidFill>
                <a:latin typeface="HGSｺﾞｼｯｸM" panose="020B0600000000000000" pitchFamily="50" charset="-128"/>
                <a:ea typeface="HGSｺﾞｼｯｸM" panose="020B0600000000000000" pitchFamily="50" charset="-128"/>
              </a:rPr>
              <a:t>N×0.5m</a:t>
            </a:r>
          </a:p>
          <a:p>
            <a:pPr marL="630238" indent="-180975"/>
            <a:r>
              <a:rPr lang="en-US" altLang="ja-JP" sz="1200" dirty="0" smtClean="0">
                <a:solidFill>
                  <a:srgbClr val="002060"/>
                </a:solidFill>
                <a:latin typeface="HGSｺﾞｼｯｸM" panose="020B0600000000000000" pitchFamily="50" charset="-128"/>
                <a:ea typeface="HGSｺﾞｼｯｸM" panose="020B0600000000000000" pitchFamily="50" charset="-128"/>
              </a:rPr>
              <a:t>F</a:t>
            </a:r>
            <a:r>
              <a:rPr lang="ja-JP" altLang="en-US" sz="1200" dirty="0" smtClean="0">
                <a:solidFill>
                  <a:srgbClr val="002060"/>
                </a:solidFill>
                <a:latin typeface="HGSｺﾞｼｯｸM" panose="020B0600000000000000" pitchFamily="50" charset="-128"/>
                <a:ea typeface="HGSｺﾞｼｯｸM" panose="020B0600000000000000" pitchFamily="50" charset="-128"/>
              </a:rPr>
              <a:t>＝</a:t>
            </a:r>
            <a:r>
              <a:rPr lang="en-US" altLang="ja-JP" sz="1200" dirty="0" smtClean="0">
                <a:solidFill>
                  <a:srgbClr val="002060"/>
                </a:solidFill>
                <a:latin typeface="HGSｺﾞｼｯｸM" panose="020B0600000000000000" pitchFamily="50" charset="-128"/>
                <a:ea typeface="HGSｺﾞｼｯｸM" panose="020B0600000000000000" pitchFamily="50" charset="-128"/>
              </a:rPr>
              <a:t>4200N</a:t>
            </a:r>
            <a:r>
              <a:rPr lang="ja-JP" altLang="en-US" sz="1200" dirty="0" smtClean="0">
                <a:solidFill>
                  <a:srgbClr val="002060"/>
                </a:solidFill>
                <a:latin typeface="HGSｺﾞｼｯｸM" panose="020B0600000000000000" pitchFamily="50" charset="-128"/>
                <a:ea typeface="HGSｺﾞｼｯｸM" panose="020B0600000000000000" pitchFamily="50" charset="-128"/>
              </a:rPr>
              <a:t>⇒</a:t>
            </a:r>
            <a:r>
              <a:rPr lang="en-US" altLang="ja-JP" sz="1200" dirty="0" smtClean="0">
                <a:solidFill>
                  <a:srgbClr val="002060"/>
                </a:solidFill>
                <a:latin typeface="HGSｺﾞｼｯｸM" panose="020B0600000000000000" pitchFamily="50" charset="-128"/>
                <a:ea typeface="HGSｺﾞｼｯｸM" panose="020B0600000000000000" pitchFamily="50" charset="-128"/>
              </a:rPr>
              <a:t>420kgf</a:t>
            </a:r>
            <a:r>
              <a:rPr lang="ja-JP" altLang="en-US" sz="1200" dirty="0" smtClean="0">
                <a:solidFill>
                  <a:srgbClr val="002060"/>
                </a:solidFill>
                <a:latin typeface="HGSｺﾞｼｯｸM" panose="020B0600000000000000" pitchFamily="50" charset="-128"/>
                <a:ea typeface="HGSｺﾞｼｯｸM" panose="020B0600000000000000" pitchFamily="50" charset="-128"/>
              </a:rPr>
              <a:t>（</a:t>
            </a:r>
            <a:r>
              <a:rPr lang="ja-JP" altLang="en-US" sz="1200" b="1" dirty="0" smtClean="0">
                <a:solidFill>
                  <a:srgbClr val="FF0000"/>
                </a:solidFill>
                <a:latin typeface="HGSｺﾞｼｯｸM" panose="020B0600000000000000" pitchFamily="50" charset="-128"/>
                <a:ea typeface="HGSｺﾞｼｯｸM" panose="020B0600000000000000" pitchFamily="50" charset="-128"/>
              </a:rPr>
              <a:t>体重</a:t>
            </a:r>
            <a:r>
              <a:rPr lang="en-US" altLang="ja-JP" sz="1200" b="1" dirty="0" smtClean="0">
                <a:solidFill>
                  <a:srgbClr val="FF0000"/>
                </a:solidFill>
                <a:latin typeface="HGSｺﾞｼｯｸM" panose="020B0600000000000000" pitchFamily="50" charset="-128"/>
                <a:ea typeface="HGSｺﾞｼｯｸM" panose="020B0600000000000000" pitchFamily="50" charset="-128"/>
              </a:rPr>
              <a:t>70㎏</a:t>
            </a:r>
            <a:r>
              <a:rPr lang="ja-JP" altLang="en-US" sz="1200" b="1" dirty="0" smtClean="0">
                <a:solidFill>
                  <a:srgbClr val="FF0000"/>
                </a:solidFill>
                <a:latin typeface="HGSｺﾞｼｯｸM" panose="020B0600000000000000" pitchFamily="50" charset="-128"/>
                <a:ea typeface="HGSｺﾞｼｯｸM" panose="020B0600000000000000" pitchFamily="50" charset="-128"/>
              </a:rPr>
              <a:t>の</a:t>
            </a:r>
            <a:r>
              <a:rPr lang="en-US" altLang="ja-JP" sz="1200" b="1" dirty="0" smtClean="0">
                <a:solidFill>
                  <a:srgbClr val="FF0000"/>
                </a:solidFill>
                <a:latin typeface="HGSｺﾞｼｯｸM" panose="020B0600000000000000" pitchFamily="50" charset="-128"/>
                <a:ea typeface="HGSｺﾞｼｯｸM" panose="020B0600000000000000" pitchFamily="50" charset="-128"/>
              </a:rPr>
              <a:t>6</a:t>
            </a:r>
            <a:r>
              <a:rPr lang="ja-JP" altLang="en-US" sz="1200" b="1" dirty="0" smtClean="0">
                <a:solidFill>
                  <a:srgbClr val="FF0000"/>
                </a:solidFill>
                <a:latin typeface="HGSｺﾞｼｯｸM" panose="020B0600000000000000" pitchFamily="50" charset="-128"/>
                <a:ea typeface="HGSｺﾞｼｯｸM" panose="020B0600000000000000" pitchFamily="50" charset="-128"/>
              </a:rPr>
              <a:t>倍の力が腰部にかかる</a:t>
            </a:r>
            <a:r>
              <a:rPr lang="ja-JP" altLang="en-US" sz="1200" dirty="0" smtClean="0">
                <a:solidFill>
                  <a:srgbClr val="002060"/>
                </a:solidFill>
                <a:latin typeface="HGSｺﾞｼｯｸM" panose="020B0600000000000000" pitchFamily="50" charset="-128"/>
                <a:ea typeface="HGSｺﾞｼｯｸM" panose="020B0600000000000000" pitchFamily="50" charset="-128"/>
              </a:rPr>
              <a:t>）</a:t>
            </a:r>
            <a:endParaRPr lang="en-US" altLang="ja-JP" sz="1400" dirty="0">
              <a:solidFill>
                <a:srgbClr val="002060"/>
              </a:solidFill>
              <a:latin typeface="HGPｺﾞｼｯｸE" panose="020B0900000000000000" pitchFamily="50" charset="-128"/>
              <a:ea typeface="HGPｺﾞｼｯｸE" panose="020B0900000000000000" pitchFamily="50" charset="-128"/>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509" y="2318251"/>
            <a:ext cx="3682533" cy="2348599"/>
          </a:xfrm>
          <a:prstGeom prst="rect">
            <a:avLst/>
          </a:prstGeom>
        </p:spPr>
      </p:pic>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5252" y="2208198"/>
            <a:ext cx="1743364" cy="3172448"/>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6605" y="2691829"/>
            <a:ext cx="2412785" cy="2412785"/>
          </a:xfrm>
          <a:prstGeom prst="rect">
            <a:avLst/>
          </a:prstGeom>
        </p:spPr>
      </p:pic>
      <p:sp>
        <p:nvSpPr>
          <p:cNvPr id="9" name="楕円 8"/>
          <p:cNvSpPr/>
          <p:nvPr/>
        </p:nvSpPr>
        <p:spPr>
          <a:xfrm>
            <a:off x="3473505" y="2979506"/>
            <a:ext cx="348481" cy="277402"/>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0" name="テキスト ボックス 9"/>
          <p:cNvSpPr txBox="1"/>
          <p:nvPr/>
        </p:nvSpPr>
        <p:spPr>
          <a:xfrm>
            <a:off x="3767057" y="2517841"/>
            <a:ext cx="2044557" cy="461665"/>
          </a:xfrm>
          <a:prstGeom prst="rect">
            <a:avLst/>
          </a:prstGeom>
          <a:noFill/>
        </p:spPr>
        <p:txBody>
          <a:bodyPr wrap="square" rtlCol="0">
            <a:spAutoFit/>
          </a:bodyPr>
          <a:lstStyle/>
          <a:p>
            <a:r>
              <a:rPr kumimoji="1" lang="ja-JP" altLang="en-US" sz="1200" b="1" dirty="0" smtClean="0">
                <a:solidFill>
                  <a:srgbClr val="FF0000"/>
                </a:solidFill>
              </a:rPr>
              <a:t>Ｆの値を小さくするような</a:t>
            </a:r>
            <a:endParaRPr kumimoji="1" lang="en-US" altLang="ja-JP" sz="1200" b="1" dirty="0" smtClean="0">
              <a:solidFill>
                <a:srgbClr val="FF0000"/>
              </a:solidFill>
            </a:endParaRPr>
          </a:p>
          <a:p>
            <a:r>
              <a:rPr kumimoji="1" lang="ja-JP" altLang="en-US" sz="1200" b="1" dirty="0" smtClean="0">
                <a:solidFill>
                  <a:srgbClr val="FF0000"/>
                </a:solidFill>
              </a:rPr>
              <a:t>アシストを考える</a:t>
            </a:r>
            <a:endParaRPr kumimoji="1" lang="ja-JP" altLang="en-US" sz="1200" b="1" dirty="0">
              <a:solidFill>
                <a:srgbClr val="FF0000"/>
              </a:solidFill>
            </a:endParaRPr>
          </a:p>
        </p:txBody>
      </p:sp>
      <p:sp>
        <p:nvSpPr>
          <p:cNvPr id="11" name="テキスト ボックス 10"/>
          <p:cNvSpPr txBox="1"/>
          <p:nvPr/>
        </p:nvSpPr>
        <p:spPr>
          <a:xfrm>
            <a:off x="6359703" y="5380646"/>
            <a:ext cx="2157573" cy="830997"/>
          </a:xfrm>
          <a:prstGeom prst="rect">
            <a:avLst/>
          </a:prstGeom>
          <a:noFill/>
        </p:spPr>
        <p:txBody>
          <a:bodyPr wrap="square" rtlCol="0">
            <a:spAutoFit/>
          </a:bodyPr>
          <a:lstStyle/>
          <a:p>
            <a:pPr marL="174625" indent="-174625"/>
            <a:r>
              <a:rPr kumimoji="1" lang="ja-JP" altLang="en-US" sz="1200" dirty="0" smtClean="0">
                <a:solidFill>
                  <a:srgbClr val="FF0000"/>
                </a:solidFill>
              </a:rPr>
              <a:t>・フルハーネス型安全帯の背面ベルトに伸縮性</a:t>
            </a:r>
            <a:endParaRPr kumimoji="1" lang="en-US" altLang="ja-JP" sz="1200" dirty="0" smtClean="0">
              <a:solidFill>
                <a:srgbClr val="FF0000"/>
              </a:solidFill>
            </a:endParaRPr>
          </a:p>
          <a:p>
            <a:pPr marL="174625" indent="-174625"/>
            <a:r>
              <a:rPr lang="ja-JP" altLang="en-US" sz="1200" dirty="0" smtClean="0">
                <a:solidFill>
                  <a:srgbClr val="FF0000"/>
                </a:solidFill>
              </a:rPr>
              <a:t>・背面ベルトに沿わせて取り付ける</a:t>
            </a:r>
            <a:endParaRPr kumimoji="1" lang="ja-JP" altLang="en-US" sz="1200" dirty="0">
              <a:solidFill>
                <a:srgbClr val="FF0000"/>
              </a:solidFill>
            </a:endParaRPr>
          </a:p>
        </p:txBody>
      </p:sp>
      <p:sp>
        <p:nvSpPr>
          <p:cNvPr id="12" name="テキスト ボックス 11"/>
          <p:cNvSpPr txBox="1"/>
          <p:nvPr/>
        </p:nvSpPr>
        <p:spPr>
          <a:xfrm>
            <a:off x="9054210" y="5380645"/>
            <a:ext cx="2299590" cy="646331"/>
          </a:xfrm>
          <a:prstGeom prst="rect">
            <a:avLst/>
          </a:prstGeom>
          <a:noFill/>
        </p:spPr>
        <p:txBody>
          <a:bodyPr wrap="square" rtlCol="0">
            <a:spAutoFit/>
          </a:bodyPr>
          <a:lstStyle/>
          <a:p>
            <a:pPr marL="174625" indent="-174625"/>
            <a:r>
              <a:rPr kumimoji="1" lang="ja-JP" altLang="en-US" sz="1200" dirty="0" smtClean="0">
                <a:solidFill>
                  <a:srgbClr val="FF0000"/>
                </a:solidFill>
              </a:rPr>
              <a:t>・コンプレッションウエアーに腰アシストの機能を付加する</a:t>
            </a:r>
            <a:endParaRPr kumimoji="1" lang="ja-JP" altLang="en-US" sz="1200" dirty="0">
              <a:solidFill>
                <a:srgbClr val="FF0000"/>
              </a:solidFill>
            </a:endParaRPr>
          </a:p>
        </p:txBody>
      </p:sp>
      <p:sp>
        <p:nvSpPr>
          <p:cNvPr id="13" name="コンテンツ プレースホルダー 2"/>
          <p:cNvSpPr txBox="1">
            <a:spLocks/>
          </p:cNvSpPr>
          <p:nvPr/>
        </p:nvSpPr>
        <p:spPr>
          <a:xfrm>
            <a:off x="395052" y="311700"/>
            <a:ext cx="9063273" cy="593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solidFill>
                  <a:srgbClr val="002060"/>
                </a:solidFill>
                <a:latin typeface="HGPｺﾞｼｯｸE" panose="020B0900000000000000" pitchFamily="50" charset="-128"/>
                <a:ea typeface="HGPｺﾞｼｯｸE" panose="020B0900000000000000" pitchFamily="50" charset="-128"/>
              </a:rPr>
              <a:t>３．製品開発に向けたアイデア発想の条件の</a:t>
            </a:r>
            <a:r>
              <a:rPr lang="ja-JP" altLang="en-US" sz="2400" dirty="0" smtClean="0">
                <a:solidFill>
                  <a:srgbClr val="002060"/>
                </a:solidFill>
                <a:latin typeface="HGPｺﾞｼｯｸE" panose="020B0900000000000000" pitchFamily="50" charset="-128"/>
                <a:ea typeface="HGPｺﾞｼｯｸE" panose="020B0900000000000000" pitchFamily="50" charset="-128"/>
              </a:rPr>
              <a:t>確認</a:t>
            </a:r>
            <a:endParaRPr lang="en-US" altLang="ja-JP" sz="2000" dirty="0">
              <a:solidFill>
                <a:srgbClr val="0070C0"/>
              </a:solidFill>
              <a:latin typeface="HGPｺﾞｼｯｸE" panose="020B0900000000000000" pitchFamily="50" charset="-128"/>
              <a:ea typeface="HGPｺﾞｼｯｸE" panose="020B0900000000000000" pitchFamily="50" charset="-128"/>
            </a:endParaRPr>
          </a:p>
        </p:txBody>
      </p:sp>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6976" y="479502"/>
            <a:ext cx="736823" cy="736823"/>
          </a:xfrm>
          <a:prstGeom prst="rect">
            <a:avLst/>
          </a:prstGeom>
        </p:spPr>
      </p:pic>
      <p:sp>
        <p:nvSpPr>
          <p:cNvPr id="5" name="スライド番号プレースホルダー 4"/>
          <p:cNvSpPr>
            <a:spLocks noGrp="1"/>
          </p:cNvSpPr>
          <p:nvPr>
            <p:ph type="sldNum" sz="quarter" idx="12"/>
          </p:nvPr>
        </p:nvSpPr>
        <p:spPr/>
        <p:txBody>
          <a:bodyPr/>
          <a:lstStyle/>
          <a:p>
            <a:fld id="{E546A27F-5BA7-425D-BEAE-9A08454FA985}" type="slidenum">
              <a:rPr kumimoji="1" lang="ja-JP" altLang="en-US" smtClean="0"/>
              <a:t>27</a:t>
            </a:fld>
            <a:endParaRPr kumimoji="1" lang="ja-JP" altLang="en-US"/>
          </a:p>
        </p:txBody>
      </p:sp>
    </p:spTree>
    <p:extLst>
      <p:ext uri="{BB962C8B-B14F-4D97-AF65-F5344CB8AC3E}">
        <p14:creationId xmlns:p14="http://schemas.microsoft.com/office/powerpoint/2010/main" val="3223169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91276" y="1013980"/>
            <a:ext cx="5543910" cy="5509200"/>
          </a:xfrm>
          <a:prstGeom prst="rect">
            <a:avLst/>
          </a:prstGeom>
          <a:noFill/>
        </p:spPr>
        <p:txBody>
          <a:bodyPr wrap="square" rtlCol="0">
            <a:spAutoFit/>
          </a:bodyPr>
          <a:lstStyle/>
          <a:p>
            <a:r>
              <a:rPr lang="ja-JP" altLang="en-US" b="1"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値ごろ感重視のアイデア</a:t>
            </a:r>
            <a:endParaRPr lang="en-US" altLang="ja-JP" b="1"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endParaRPr lang="en-US" altLang="ja-JP" b="1"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lang="ja-JP" altLang="en-US" sz="1600" dirty="0" smtClean="0">
                <a:solidFill>
                  <a:srgbClr val="002060"/>
                </a:solidFill>
                <a:latin typeface="HGPｺﾞｼｯｸE" panose="020B0900000000000000" pitchFamily="50" charset="-128"/>
                <a:ea typeface="HGPｺﾞｼｯｸE" panose="020B0900000000000000" pitchFamily="50" charset="-128"/>
              </a:rPr>
              <a:t>既存の建設作業等のアシストスーツやパワーアシスト機器は作業員へは普及していない。</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lang="ja-JP" altLang="en-US" sz="1600" dirty="0">
                <a:solidFill>
                  <a:srgbClr val="002060"/>
                </a:solidFill>
                <a:latin typeface="HGPｺﾞｼｯｸE" panose="020B0900000000000000" pitchFamily="50" charset="-128"/>
                <a:ea typeface="HGPｺﾞｼｯｸE" panose="020B0900000000000000" pitchFamily="50" charset="-128"/>
              </a:rPr>
              <a:t>最大の理由</a:t>
            </a:r>
            <a:r>
              <a:rPr lang="ja-JP" altLang="en-US" sz="1600" dirty="0" smtClean="0">
                <a:solidFill>
                  <a:srgbClr val="002060"/>
                </a:solidFill>
                <a:latin typeface="HGPｺﾞｼｯｸE" panose="020B0900000000000000" pitchFamily="50" charset="-128"/>
                <a:ea typeface="HGPｺﾞｼｯｸE" panose="020B0900000000000000" pitchFamily="50" charset="-128"/>
              </a:rPr>
              <a:t>は値段が高い！作業員個人が買うには高すぎる！</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lang="ja-JP" altLang="en-US" sz="1600" dirty="0" smtClean="0">
                <a:solidFill>
                  <a:srgbClr val="002060"/>
                </a:solidFill>
                <a:latin typeface="HGPｺﾞｼｯｸE" panose="020B0900000000000000" pitchFamily="50" charset="-128"/>
                <a:ea typeface="HGPｺﾞｼｯｸE" panose="020B0900000000000000" pitchFamily="50" charset="-128"/>
              </a:rPr>
              <a:t>価値（Ｖ＝Ｆ</a:t>
            </a:r>
            <a:r>
              <a:rPr lang="en-US" altLang="ja-JP" sz="1600" dirty="0" smtClean="0">
                <a:solidFill>
                  <a:srgbClr val="002060"/>
                </a:solidFill>
                <a:latin typeface="HGPｺﾞｼｯｸE" panose="020B0900000000000000" pitchFamily="50" charset="-128"/>
                <a:ea typeface="HGPｺﾞｼｯｸE" panose="020B0900000000000000" pitchFamily="50" charset="-128"/>
              </a:rPr>
              <a:t>/</a:t>
            </a:r>
            <a:r>
              <a:rPr lang="ja-JP" altLang="en-US" sz="1600" dirty="0" smtClean="0">
                <a:solidFill>
                  <a:srgbClr val="002060"/>
                </a:solidFill>
                <a:latin typeface="HGPｺﾞｼｯｸE" panose="020B0900000000000000" pitchFamily="50" charset="-128"/>
                <a:ea typeface="HGPｺﾞｼｯｸE" panose="020B0900000000000000" pitchFamily="50" charset="-128"/>
              </a:rPr>
              <a:t>Ｃ）を考慮した場合、</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742950" lvl="1" indent="-285750">
              <a:buFont typeface="Arial" panose="020B0604020202020204" pitchFamily="34" charset="0"/>
              <a:buChar char="•"/>
            </a:pPr>
            <a:r>
              <a:rPr lang="ja-JP" altLang="en-US" sz="1600" dirty="0" smtClean="0">
                <a:solidFill>
                  <a:srgbClr val="002060"/>
                </a:solidFill>
                <a:latin typeface="HGPｺﾞｼｯｸE" panose="020B0900000000000000" pitchFamily="50" charset="-128"/>
                <a:ea typeface="HGPｺﾞｼｯｸE" panose="020B0900000000000000" pitchFamily="50" charset="-128"/>
              </a:rPr>
              <a:t>Ｆ（機能）を高めるのは、作業員ではなくて労働安全衛生を管理する立場の会社向けが主になる。売れたとしても量がさばけない。</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marL="742950" lvl="1" indent="-285750">
              <a:buFont typeface="Arial" panose="020B0604020202020204" pitchFamily="34" charset="0"/>
              <a:buChar char="•"/>
            </a:pPr>
            <a:r>
              <a:rPr lang="ja-JP" altLang="en-US" sz="1600" dirty="0" smtClean="0">
                <a:solidFill>
                  <a:srgbClr val="FF0000"/>
                </a:solidFill>
                <a:latin typeface="HGPｺﾞｼｯｸE" panose="020B0900000000000000" pitchFamily="50" charset="-128"/>
                <a:ea typeface="HGPｺﾞｼｯｸE" panose="020B0900000000000000" pitchFamily="50" charset="-128"/>
              </a:rPr>
              <a:t>Ｆ（機能）は今より少し向上する程度だが、値段が手ごろであれば作業員へ普及する。大量生産が可能。</a:t>
            </a:r>
            <a:endParaRPr lang="en-US" altLang="ja-JP" sz="1600" dirty="0" smtClean="0">
              <a:solidFill>
                <a:srgbClr val="FF0000"/>
              </a:solidFill>
              <a:latin typeface="HGPｺﾞｼｯｸE" panose="020B0900000000000000" pitchFamily="50" charset="-128"/>
              <a:ea typeface="HGPｺﾞｼｯｸE" panose="020B0900000000000000" pitchFamily="50" charset="-128"/>
            </a:endParaRPr>
          </a:p>
          <a:p>
            <a:pPr marL="742950" lvl="1" indent="-285750">
              <a:buFont typeface="Arial" panose="020B0604020202020204" pitchFamily="34" charset="0"/>
              <a:buChar char="•"/>
            </a:pPr>
            <a:endParaRPr lang="en-US" altLang="ja-JP" sz="1400" dirty="0">
              <a:solidFill>
                <a:srgbClr val="002060"/>
              </a:solidFill>
              <a:latin typeface="HGPｺﾞｼｯｸE" panose="020B0900000000000000" pitchFamily="50" charset="-128"/>
              <a:ea typeface="HGPｺﾞｼｯｸE" panose="020B0900000000000000" pitchFamily="50" charset="-128"/>
            </a:endParaRPr>
          </a:p>
          <a:p>
            <a:pPr marL="742950" lvl="1" indent="-285750">
              <a:buFont typeface="Arial" panose="020B0604020202020204" pitchFamily="34" charset="0"/>
              <a:buChar char="•"/>
            </a:pP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742950" lvl="1" indent="-285750">
              <a:buFont typeface="Arial" panose="020B0604020202020204" pitchFamily="34" charset="0"/>
              <a:buChar char="•"/>
            </a:pPr>
            <a:endParaRPr lang="en-US" altLang="ja-JP" sz="1400" dirty="0">
              <a:solidFill>
                <a:srgbClr val="002060"/>
              </a:solidFill>
              <a:latin typeface="HGPｺﾞｼｯｸE" panose="020B0900000000000000" pitchFamily="50" charset="-128"/>
              <a:ea typeface="HGPｺﾞｼｯｸE" panose="020B0900000000000000" pitchFamily="50" charset="-128"/>
            </a:endParaRPr>
          </a:p>
          <a:p>
            <a:pPr marL="742950" lvl="1" indent="-285750">
              <a:buFont typeface="Arial" panose="020B0604020202020204" pitchFamily="34" charset="0"/>
              <a:buChar char="•"/>
            </a:pP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742950" lvl="1" indent="-285750">
              <a:buFont typeface="Arial" panose="020B0604020202020204" pitchFamily="34" charset="0"/>
              <a:buChar char="•"/>
            </a:pPr>
            <a:endParaRPr lang="en-US" altLang="ja-JP" sz="1400" dirty="0">
              <a:solidFill>
                <a:srgbClr val="002060"/>
              </a:solidFill>
              <a:latin typeface="HGPｺﾞｼｯｸE" panose="020B0900000000000000" pitchFamily="50" charset="-128"/>
              <a:ea typeface="HGPｺﾞｼｯｸE" panose="020B0900000000000000" pitchFamily="50" charset="-128"/>
            </a:endParaRPr>
          </a:p>
          <a:p>
            <a:pPr marL="742950" lvl="1" indent="-285750">
              <a:buFont typeface="Arial" panose="020B0604020202020204" pitchFamily="34" charset="0"/>
              <a:buChar char="•"/>
            </a:pP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742950" lvl="1" indent="-285750">
              <a:buFont typeface="Arial" panose="020B0604020202020204" pitchFamily="34" charset="0"/>
              <a:buChar char="•"/>
            </a:pPr>
            <a:endParaRPr lang="en-US" altLang="ja-JP" sz="1400" dirty="0">
              <a:solidFill>
                <a:srgbClr val="002060"/>
              </a:solidFill>
              <a:latin typeface="HGPｺﾞｼｯｸE" panose="020B0900000000000000" pitchFamily="50" charset="-128"/>
              <a:ea typeface="HGPｺﾞｼｯｸE" panose="020B0900000000000000" pitchFamily="50" charset="-128"/>
            </a:endParaRPr>
          </a:p>
          <a:p>
            <a:pPr marL="742950" lvl="1" indent="-285750">
              <a:buFont typeface="Arial" panose="020B0604020202020204" pitchFamily="34" charset="0"/>
              <a:buChar char="•"/>
            </a:pP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pPr marL="742950" lvl="1" indent="-285750">
              <a:buFont typeface="Arial" panose="020B0604020202020204" pitchFamily="34" charset="0"/>
              <a:buChar char="•"/>
            </a:pPr>
            <a:endParaRPr lang="en-US" altLang="ja-JP" sz="1400" dirty="0">
              <a:solidFill>
                <a:srgbClr val="002060"/>
              </a:solidFill>
              <a:latin typeface="HGPｺﾞｼｯｸE" panose="020B0900000000000000" pitchFamily="50" charset="-128"/>
              <a:ea typeface="HGPｺﾞｼｯｸE" panose="020B0900000000000000" pitchFamily="50" charset="-128"/>
            </a:endParaRPr>
          </a:p>
          <a:p>
            <a:pPr marL="742950" lvl="1" indent="-285750">
              <a:buFont typeface="Arial" panose="020B0604020202020204" pitchFamily="34" charset="0"/>
              <a:buChar char="•"/>
            </a:pPr>
            <a:endParaRPr lang="en-US" altLang="ja-JP" sz="1400" dirty="0" smtClean="0">
              <a:solidFill>
                <a:srgbClr val="002060"/>
              </a:solidFill>
              <a:latin typeface="HGPｺﾞｼｯｸE" panose="020B0900000000000000" pitchFamily="50" charset="-128"/>
              <a:ea typeface="HGPｺﾞｼｯｸE" panose="020B0900000000000000" pitchFamily="50" charset="-128"/>
            </a:endParaRPr>
          </a:p>
          <a:p>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p:txBody>
      </p:sp>
      <p:sp>
        <p:nvSpPr>
          <p:cNvPr id="5" name="角丸四角形 4"/>
          <p:cNvSpPr/>
          <p:nvPr/>
        </p:nvSpPr>
        <p:spPr>
          <a:xfrm>
            <a:off x="807361" y="4212598"/>
            <a:ext cx="5311740" cy="1345915"/>
          </a:xfrm>
          <a:prstGeom prst="round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dirty="0" smtClean="0">
                <a:solidFill>
                  <a:srgbClr val="FF0000"/>
                </a:solidFill>
                <a:latin typeface="HGSｺﾞｼｯｸE" panose="020B0900000000000000" pitchFamily="50" charset="-128"/>
                <a:ea typeface="HGSｺﾞｼｯｸE" panose="020B0900000000000000" pitchFamily="50" charset="-128"/>
              </a:rPr>
              <a:t>値ごろ感を重視して、作業員へ普及するモノを開発したほうが良いのでは？</a:t>
            </a:r>
            <a:endParaRPr kumimoji="1" lang="en-US" altLang="ja-JP" dirty="0" smtClean="0">
              <a:solidFill>
                <a:srgbClr val="FF0000"/>
              </a:solidFill>
              <a:latin typeface="HGSｺﾞｼｯｸE" panose="020B0900000000000000" pitchFamily="50" charset="-128"/>
              <a:ea typeface="HGSｺﾞｼｯｸE" panose="020B0900000000000000" pitchFamily="50" charset="-128"/>
            </a:endParaRPr>
          </a:p>
          <a:p>
            <a:r>
              <a:rPr lang="ja-JP" altLang="en-US" dirty="0">
                <a:solidFill>
                  <a:srgbClr val="FF0000"/>
                </a:solidFill>
                <a:latin typeface="HGSｺﾞｼｯｸE" panose="020B0900000000000000" pitchFamily="50" charset="-128"/>
                <a:ea typeface="HGSｺﾞｼｯｸE" panose="020B0900000000000000" pitchFamily="50" charset="-128"/>
              </a:rPr>
              <a:t>　</a:t>
            </a:r>
            <a:r>
              <a:rPr lang="ja-JP" altLang="en-US" dirty="0" smtClean="0">
                <a:solidFill>
                  <a:srgbClr val="FF0000"/>
                </a:solidFill>
                <a:latin typeface="HGSｺﾞｼｯｸE" panose="020B0900000000000000" pitchFamily="50" charset="-128"/>
                <a:ea typeface="HGSｺﾞｼｯｸE" panose="020B0900000000000000" pitchFamily="50" charset="-128"/>
              </a:rPr>
              <a:t>・少しでも腰の負担が減り、安く感じるモノ</a:t>
            </a:r>
            <a:endParaRPr kumimoji="1" lang="ja-JP" altLang="en-US" dirty="0">
              <a:solidFill>
                <a:srgbClr val="FF0000"/>
              </a:solidFill>
              <a:latin typeface="HGSｺﾞｼｯｸE" panose="020B0900000000000000" pitchFamily="50" charset="-128"/>
              <a:ea typeface="HGSｺﾞｼｯｸE" panose="020B0900000000000000" pitchFamily="50" charset="-128"/>
            </a:endParaRPr>
          </a:p>
        </p:txBody>
      </p:sp>
      <p:sp>
        <p:nvSpPr>
          <p:cNvPr id="14" name="テキスト ボックス 13"/>
          <p:cNvSpPr txBox="1"/>
          <p:nvPr/>
        </p:nvSpPr>
        <p:spPr>
          <a:xfrm>
            <a:off x="6518952" y="1097896"/>
            <a:ext cx="5401751" cy="5878532"/>
          </a:xfrm>
          <a:prstGeom prst="rect">
            <a:avLst/>
          </a:prstGeom>
          <a:noFill/>
        </p:spPr>
        <p:txBody>
          <a:bodyPr wrap="square" rtlCol="0">
            <a:spAutoFit/>
          </a:bodyPr>
          <a:lstStyle/>
          <a:p>
            <a:r>
              <a:rPr lang="ja-JP" altLang="en-US" b="1"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空調服の普及</a:t>
            </a:r>
            <a:endParaRPr lang="en-US" altLang="ja-JP" b="1"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endParaRPr lang="en-US" altLang="ja-JP" b="1" dirty="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endParaRPr lang="en-US" altLang="ja-JP" b="1"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endParaRPr lang="en-US" altLang="ja-JP" b="1" dirty="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endParaRPr lang="en-US" altLang="ja-JP" b="1"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endParaRPr lang="en-US" altLang="ja-JP" b="1"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endParaRPr lang="en-US" altLang="ja-JP" b="1" dirty="0" smtClean="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endParaRPr lang="en-US" altLang="ja-JP" b="1" dirty="0">
              <a:solidFill>
                <a:srgbClr val="C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lang="ja-JP" altLang="en-US" dirty="0" smtClean="0">
                <a:solidFill>
                  <a:srgbClr val="0070C0"/>
                </a:solidFill>
                <a:latin typeface="HGPｺﾞｼｯｸE" panose="020B0900000000000000" pitchFamily="50" charset="-128"/>
                <a:ea typeface="HGPｺﾞｼｯｸE" panose="020B0900000000000000" pitchFamily="50" charset="-128"/>
              </a:rPr>
              <a:t>当初はバッテリー込みで￥１５，０００～￥２０，０００で販売</a:t>
            </a:r>
            <a:endParaRPr lang="en-US" altLang="ja-JP" dirty="0" smtClean="0">
              <a:solidFill>
                <a:srgbClr val="0070C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lang="ja-JP" altLang="en-US" u="sng" dirty="0">
                <a:solidFill>
                  <a:srgbClr val="FF0000"/>
                </a:solidFill>
                <a:latin typeface="HGPｺﾞｼｯｸE" panose="020B0900000000000000" pitchFamily="50" charset="-128"/>
                <a:ea typeface="HGPｺﾞｼｯｸE" panose="020B0900000000000000" pitchFamily="50" charset="-128"/>
              </a:rPr>
              <a:t>熱中症対策</a:t>
            </a:r>
            <a:r>
              <a:rPr lang="ja-JP" altLang="en-US" u="sng" dirty="0" smtClean="0">
                <a:solidFill>
                  <a:srgbClr val="FF0000"/>
                </a:solidFill>
                <a:latin typeface="HGPｺﾞｼｯｸE" panose="020B0900000000000000" pitchFamily="50" charset="-128"/>
                <a:ea typeface="HGPｺﾞｼｯｸE" panose="020B0900000000000000" pitchFamily="50" charset="-128"/>
              </a:rPr>
              <a:t>で元請けが購入して作業員へ貸与</a:t>
            </a:r>
            <a:r>
              <a:rPr lang="ja-JP" altLang="en-US" dirty="0" smtClean="0">
                <a:solidFill>
                  <a:srgbClr val="0070C0"/>
                </a:solidFill>
                <a:latin typeface="HGPｺﾞｼｯｸE" panose="020B0900000000000000" pitchFamily="50" charset="-128"/>
                <a:ea typeface="HGPｺﾞｼｯｸE" panose="020B0900000000000000" pitchFamily="50" charset="-128"/>
              </a:rPr>
              <a:t>していた</a:t>
            </a:r>
            <a:endParaRPr lang="en-US" altLang="ja-JP" dirty="0" smtClean="0">
              <a:solidFill>
                <a:srgbClr val="0070C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lang="ja-JP" altLang="en-US" dirty="0">
                <a:solidFill>
                  <a:srgbClr val="0070C0"/>
                </a:solidFill>
                <a:latin typeface="HGPｺﾞｼｯｸE" panose="020B0900000000000000" pitchFamily="50" charset="-128"/>
                <a:ea typeface="HGPｺﾞｼｯｸE" panose="020B0900000000000000" pitchFamily="50" charset="-128"/>
              </a:rPr>
              <a:t>着用した作業員</a:t>
            </a:r>
            <a:r>
              <a:rPr lang="ja-JP" altLang="en-US" dirty="0" smtClean="0">
                <a:solidFill>
                  <a:srgbClr val="0070C0"/>
                </a:solidFill>
                <a:latin typeface="HGPｺﾞｼｯｸE" panose="020B0900000000000000" pitchFamily="50" charset="-128"/>
                <a:ea typeface="HGPｺﾞｼｯｸE" panose="020B0900000000000000" pitchFamily="50" charset="-128"/>
              </a:rPr>
              <a:t>から高評価を受け、口コミで伝わる</a:t>
            </a:r>
            <a:endParaRPr lang="en-US" altLang="ja-JP" dirty="0" smtClean="0">
              <a:solidFill>
                <a:srgbClr val="0070C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lang="ja-JP" altLang="en-US" dirty="0" smtClean="0">
                <a:solidFill>
                  <a:srgbClr val="0070C0"/>
                </a:solidFill>
                <a:latin typeface="HGPｺﾞｼｯｸE" panose="020B0900000000000000" pitchFamily="50" charset="-128"/>
                <a:ea typeface="HGPｺﾞｼｯｸE" panose="020B0900000000000000" pitchFamily="50" charset="-128"/>
              </a:rPr>
              <a:t>メーカーがファンの仕様やバッテリーのコストを抑え、￥１０，０００前後になってから、作業員が個人で買い始める</a:t>
            </a:r>
            <a:endParaRPr lang="en-US" altLang="ja-JP" dirty="0" smtClean="0">
              <a:solidFill>
                <a:srgbClr val="0070C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lang="ja-JP" altLang="en-US" dirty="0" smtClean="0">
                <a:solidFill>
                  <a:srgbClr val="0070C0"/>
                </a:solidFill>
                <a:latin typeface="HGPｺﾞｼｯｸE" panose="020B0900000000000000" pitchFamily="50" charset="-128"/>
                <a:ea typeface="HGPｺﾞｼｯｸE" panose="020B0900000000000000" pitchFamily="50" charset="-128"/>
              </a:rPr>
              <a:t>作業</a:t>
            </a:r>
            <a:r>
              <a:rPr lang="ja-JP" altLang="en-US" dirty="0">
                <a:solidFill>
                  <a:srgbClr val="0070C0"/>
                </a:solidFill>
                <a:latin typeface="HGPｺﾞｼｯｸE" panose="020B0900000000000000" pitchFamily="50" charset="-128"/>
                <a:ea typeface="HGPｺﾞｼｯｸE" panose="020B0900000000000000" pitchFamily="50" charset="-128"/>
              </a:rPr>
              <a:t>時だけで</a:t>
            </a:r>
            <a:r>
              <a:rPr lang="ja-JP" altLang="en-US" dirty="0" smtClean="0">
                <a:solidFill>
                  <a:srgbClr val="0070C0"/>
                </a:solidFill>
                <a:latin typeface="HGPｺﾞｼｯｸE" panose="020B0900000000000000" pitchFamily="50" charset="-128"/>
                <a:ea typeface="HGPｺﾞｼｯｸE" panose="020B0900000000000000" pitchFamily="50" charset="-128"/>
              </a:rPr>
              <a:t>なく、ファッション性が加味してますます普及する。</a:t>
            </a:r>
            <a:endParaRPr lang="en-US" altLang="ja-JP" dirty="0" smtClean="0">
              <a:solidFill>
                <a:srgbClr val="0070C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lang="ja-JP" altLang="en-US" dirty="0">
                <a:solidFill>
                  <a:srgbClr val="0070C0"/>
                </a:solidFill>
                <a:latin typeface="HGPｺﾞｼｯｸE" panose="020B0900000000000000" pitchFamily="50" charset="-128"/>
                <a:ea typeface="HGPｺﾞｼｯｸE" panose="020B0900000000000000" pitchFamily="50" charset="-128"/>
              </a:rPr>
              <a:t>現在は￥５，０００前後で販売されているものも</a:t>
            </a:r>
            <a:r>
              <a:rPr lang="ja-JP" altLang="en-US" dirty="0" smtClean="0">
                <a:solidFill>
                  <a:srgbClr val="0070C0"/>
                </a:solidFill>
                <a:latin typeface="HGPｺﾞｼｯｸE" panose="020B0900000000000000" pitchFamily="50" charset="-128"/>
                <a:ea typeface="HGPｺﾞｼｯｸE" panose="020B0900000000000000" pitchFamily="50" charset="-128"/>
              </a:rPr>
              <a:t>ある</a:t>
            </a:r>
            <a:endParaRPr lang="en-US" altLang="ja-JP" dirty="0" smtClean="0">
              <a:solidFill>
                <a:srgbClr val="0070C0"/>
              </a:solidFill>
              <a:latin typeface="HGPｺﾞｼｯｸE" panose="020B0900000000000000" pitchFamily="50" charset="-128"/>
              <a:ea typeface="HGPｺﾞｼｯｸE" panose="020B0900000000000000" pitchFamily="50" charset="-128"/>
            </a:endParaRPr>
          </a:p>
          <a:p>
            <a:endParaRPr lang="en-US" altLang="ja-JP" dirty="0" smtClean="0">
              <a:solidFill>
                <a:srgbClr val="C00000"/>
              </a:solidFill>
              <a:latin typeface="HGPｺﾞｼｯｸE" panose="020B0900000000000000" pitchFamily="50" charset="-128"/>
              <a:ea typeface="HGPｺﾞｼｯｸE" panose="020B0900000000000000" pitchFamily="50" charset="-128"/>
            </a:endParaRPr>
          </a:p>
          <a:p>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p:txBody>
      </p:sp>
      <p:pic>
        <p:nvPicPr>
          <p:cNvPr id="13" name="図 12"/>
          <p:cNvPicPr>
            <a:picLocks noChangeAspect="1"/>
          </p:cNvPicPr>
          <p:nvPr/>
        </p:nvPicPr>
        <p:blipFill rotWithShape="1">
          <a:blip r:embed="rId3"/>
          <a:srcRect l="2629" t="33989" r="51393" b="16258"/>
          <a:stretch/>
        </p:blipFill>
        <p:spPr>
          <a:xfrm>
            <a:off x="8391615" y="1439354"/>
            <a:ext cx="1481063" cy="1602674"/>
          </a:xfrm>
          <a:prstGeom prst="rect">
            <a:avLst/>
          </a:prstGeom>
        </p:spPr>
      </p:pic>
      <p:sp>
        <p:nvSpPr>
          <p:cNvPr id="9" name="コンテンツ プレースホルダー 2"/>
          <p:cNvSpPr txBox="1">
            <a:spLocks/>
          </p:cNvSpPr>
          <p:nvPr/>
        </p:nvSpPr>
        <p:spPr>
          <a:xfrm>
            <a:off x="395052" y="311700"/>
            <a:ext cx="9063273" cy="593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solidFill>
                  <a:srgbClr val="002060"/>
                </a:solidFill>
                <a:latin typeface="HGPｺﾞｼｯｸE" panose="020B0900000000000000" pitchFamily="50" charset="-128"/>
                <a:ea typeface="HGPｺﾞｼｯｸE" panose="020B0900000000000000" pitchFamily="50" charset="-128"/>
              </a:rPr>
              <a:t>３．製品開発に向けたアイデア発想の条件の</a:t>
            </a:r>
            <a:r>
              <a:rPr lang="ja-JP" altLang="en-US" sz="2400" dirty="0" smtClean="0">
                <a:solidFill>
                  <a:srgbClr val="002060"/>
                </a:solidFill>
                <a:latin typeface="HGPｺﾞｼｯｸE" panose="020B0900000000000000" pitchFamily="50" charset="-128"/>
                <a:ea typeface="HGPｺﾞｼｯｸE" panose="020B0900000000000000" pitchFamily="50" charset="-128"/>
              </a:rPr>
              <a:t>確認</a:t>
            </a:r>
            <a:endParaRPr lang="en-US" altLang="ja-JP" sz="2000" dirty="0">
              <a:solidFill>
                <a:srgbClr val="0070C0"/>
              </a:solidFill>
              <a:latin typeface="HGPｺﾞｼｯｸE" panose="020B0900000000000000" pitchFamily="50" charset="-128"/>
              <a:ea typeface="HGPｺﾞｼｯｸE" panose="020B0900000000000000" pitchFamily="50" charset="-128"/>
            </a:endParaRPr>
          </a:p>
        </p:txBody>
      </p:sp>
      <p:sp>
        <p:nvSpPr>
          <p:cNvPr id="2" name="テキスト ボックス 1"/>
          <p:cNvSpPr txBox="1"/>
          <p:nvPr/>
        </p:nvSpPr>
        <p:spPr>
          <a:xfrm>
            <a:off x="691276" y="5848709"/>
            <a:ext cx="5543910" cy="646331"/>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square" rtlCol="0">
            <a:spAutoFit/>
          </a:bodyPr>
          <a:lstStyle/>
          <a:p>
            <a:r>
              <a:rPr kumimoji="1" lang="ja-JP" altLang="en-US" u="sng" dirty="0" smtClean="0">
                <a:solidFill>
                  <a:srgbClr val="0070C0"/>
                </a:solidFill>
                <a:latin typeface="HGSｺﾞｼｯｸE" panose="020B0900000000000000" pitchFamily="50" charset="-128"/>
                <a:ea typeface="HGSｺﾞｼｯｸE" panose="020B0900000000000000" pitchFamily="50" charset="-128"/>
              </a:rPr>
              <a:t>腰痛を労災認定することは難しい</a:t>
            </a:r>
            <a:r>
              <a:rPr kumimoji="1" lang="ja-JP" altLang="en-US" dirty="0" smtClean="0">
                <a:solidFill>
                  <a:srgbClr val="0070C0"/>
                </a:solidFill>
                <a:latin typeface="HGSｺﾞｼｯｸE" panose="020B0900000000000000" pitchFamily="50" charset="-128"/>
                <a:ea typeface="HGSｺﾞｼｯｸE" panose="020B0900000000000000" pitchFamily="50" charset="-128"/>
              </a:rPr>
              <a:t>ので、作業員個人購入できる値ごろ感が重要！</a:t>
            </a:r>
            <a:endParaRPr kumimoji="1" lang="ja-JP" altLang="en-US" dirty="0">
              <a:solidFill>
                <a:srgbClr val="0070C0"/>
              </a:solidFill>
              <a:latin typeface="HGSｺﾞｼｯｸE" panose="020B0900000000000000" pitchFamily="50" charset="-128"/>
              <a:ea typeface="HGSｺﾞｼｯｸE" panose="020B0900000000000000" pitchFamily="50" charset="-128"/>
            </a:endParaRPr>
          </a:p>
        </p:txBody>
      </p:sp>
      <p:cxnSp>
        <p:nvCxnSpPr>
          <p:cNvPr id="7" name="直線矢印コネクタ 6"/>
          <p:cNvCxnSpPr>
            <a:endCxn id="2" idx="3"/>
          </p:cNvCxnSpPr>
          <p:nvPr/>
        </p:nvCxnSpPr>
        <p:spPr>
          <a:xfrm flipH="1">
            <a:off x="6235186" y="4037162"/>
            <a:ext cx="1459576" cy="21347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6976" y="479502"/>
            <a:ext cx="736823" cy="736823"/>
          </a:xfrm>
          <a:prstGeom prst="rect">
            <a:avLst/>
          </a:prstGeom>
        </p:spPr>
      </p:pic>
      <p:sp>
        <p:nvSpPr>
          <p:cNvPr id="8" name="スライド番号プレースホルダー 7"/>
          <p:cNvSpPr>
            <a:spLocks noGrp="1"/>
          </p:cNvSpPr>
          <p:nvPr>
            <p:ph type="sldNum" sz="quarter" idx="12"/>
          </p:nvPr>
        </p:nvSpPr>
        <p:spPr/>
        <p:txBody>
          <a:bodyPr/>
          <a:lstStyle/>
          <a:p>
            <a:fld id="{E546A27F-5BA7-425D-BEAE-9A08454FA985}" type="slidenum">
              <a:rPr kumimoji="1" lang="ja-JP" altLang="en-US" smtClean="0"/>
              <a:t>28</a:t>
            </a:fld>
            <a:endParaRPr kumimoji="1" lang="ja-JP" altLang="en-US"/>
          </a:p>
        </p:txBody>
      </p:sp>
    </p:spTree>
    <p:extLst>
      <p:ext uri="{BB962C8B-B14F-4D97-AF65-F5344CB8AC3E}">
        <p14:creationId xmlns:p14="http://schemas.microsoft.com/office/powerpoint/2010/main" val="2999123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p:cNvSpPr txBox="1">
            <a:spLocks/>
          </p:cNvSpPr>
          <p:nvPr/>
        </p:nvSpPr>
        <p:spPr>
          <a:xfrm>
            <a:off x="395052" y="311700"/>
            <a:ext cx="3500673" cy="593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solidFill>
                  <a:srgbClr val="002060"/>
                </a:solidFill>
                <a:latin typeface="HGPｺﾞｼｯｸE" panose="020B0900000000000000" pitchFamily="50" charset="-128"/>
                <a:ea typeface="HGPｺﾞｼｯｸE" panose="020B0900000000000000" pitchFamily="50" charset="-128"/>
              </a:rPr>
              <a:t>４．市販品の試着検証等</a:t>
            </a:r>
            <a:endParaRPr lang="en-US" altLang="ja-JP" sz="2000" dirty="0">
              <a:solidFill>
                <a:srgbClr val="0070C0"/>
              </a:solidFill>
              <a:latin typeface="HGPｺﾞｼｯｸE" panose="020B0900000000000000" pitchFamily="50" charset="-128"/>
              <a:ea typeface="HGPｺﾞｼｯｸE" panose="020B0900000000000000" pitchFamily="50" charset="-128"/>
            </a:endParaRPr>
          </a:p>
        </p:txBody>
      </p:sp>
      <p:sp>
        <p:nvSpPr>
          <p:cNvPr id="3" name="テキスト ボックス 2"/>
          <p:cNvSpPr txBox="1"/>
          <p:nvPr/>
        </p:nvSpPr>
        <p:spPr>
          <a:xfrm>
            <a:off x="466725" y="904876"/>
            <a:ext cx="9391650" cy="3416320"/>
          </a:xfrm>
          <a:prstGeom prst="rect">
            <a:avLst/>
          </a:prstGeom>
          <a:noFill/>
        </p:spPr>
        <p:txBody>
          <a:bodyPr wrap="square" rtlCol="0">
            <a:spAutoFit/>
          </a:bodyPr>
          <a:lstStyle/>
          <a:p>
            <a:pPr marL="285750" indent="-285750">
              <a:buFont typeface="Wingdings" panose="05000000000000000000" pitchFamily="2" charset="2"/>
              <a:buChar char="l"/>
            </a:pPr>
            <a:r>
              <a:rPr kumimoji="1" lang="ja-JP" altLang="en-US" dirty="0" smtClean="0">
                <a:solidFill>
                  <a:srgbClr val="002060"/>
                </a:solidFill>
                <a:latin typeface="HGSｺﾞｼｯｸE" panose="020B0900000000000000" pitchFamily="50" charset="-128"/>
                <a:ea typeface="HGSｺﾞｼｯｸE" panose="020B0900000000000000" pitchFamily="50" charset="-128"/>
              </a:rPr>
              <a:t>市販品を試着することにより、開発のヒントを得る。</a:t>
            </a:r>
            <a:endParaRPr kumimoji="1" lang="en-US" altLang="ja-JP" dirty="0" smtClean="0">
              <a:solidFill>
                <a:srgbClr val="002060"/>
              </a:solidFill>
              <a:latin typeface="HGSｺﾞｼｯｸE" panose="020B0900000000000000" pitchFamily="50" charset="-128"/>
              <a:ea typeface="HGSｺﾞｼｯｸE" panose="020B0900000000000000" pitchFamily="50" charset="-128"/>
            </a:endParaRPr>
          </a:p>
          <a:p>
            <a:pPr marL="285750" indent="-285750">
              <a:buFont typeface="Wingdings" panose="05000000000000000000" pitchFamily="2" charset="2"/>
              <a:buChar char="l"/>
            </a:pPr>
            <a:r>
              <a:rPr kumimoji="1" lang="ja-JP" altLang="en-US" dirty="0" smtClean="0">
                <a:solidFill>
                  <a:srgbClr val="002060"/>
                </a:solidFill>
                <a:latin typeface="HGSｺﾞｼｯｸE" panose="020B0900000000000000" pitchFamily="50" charset="-128"/>
                <a:ea typeface="HGSｺﾞｼｯｸE" panose="020B0900000000000000" pitchFamily="50" charset="-128"/>
              </a:rPr>
              <a:t>市販品の選択に当たっては、販売価格１万円前後であることと、フルハーネス型安全帯と干渉しないことを考慮する。</a:t>
            </a:r>
            <a:endParaRPr kumimoji="1" lang="en-US" altLang="ja-JP" dirty="0" smtClean="0">
              <a:solidFill>
                <a:srgbClr val="002060"/>
              </a:solidFill>
              <a:latin typeface="HGSｺﾞｼｯｸE" panose="020B0900000000000000" pitchFamily="50" charset="-128"/>
              <a:ea typeface="HGSｺﾞｼｯｸE" panose="020B0900000000000000" pitchFamily="50" charset="-128"/>
            </a:endParaRPr>
          </a:p>
          <a:p>
            <a:endParaRPr kumimoji="1" lang="en-US" altLang="ja-JP" dirty="0" smtClean="0">
              <a:solidFill>
                <a:srgbClr val="002060"/>
              </a:solidFill>
              <a:latin typeface="HGSｺﾞｼｯｸE" panose="020B0900000000000000" pitchFamily="50" charset="-128"/>
              <a:ea typeface="HGSｺﾞｼｯｸE" panose="020B0900000000000000" pitchFamily="50" charset="-128"/>
            </a:endParaRPr>
          </a:p>
          <a:p>
            <a:pPr marL="342900" indent="-342900">
              <a:buFont typeface="+mj-ea"/>
              <a:buAutoNum type="circleNumDbPlain"/>
            </a:pPr>
            <a:r>
              <a:rPr lang="ja-JP" altLang="en-US" dirty="0" smtClean="0">
                <a:solidFill>
                  <a:srgbClr val="002060"/>
                </a:solidFill>
                <a:latin typeface="HGSｺﾞｼｯｸE" panose="020B0900000000000000" pitchFamily="50" charset="-128"/>
                <a:ea typeface="HGSｺﾞｼｯｸE" panose="020B0900000000000000" pitchFamily="50" charset="-128"/>
              </a:rPr>
              <a:t>ベストバージョン（ベストのように着るモノ）</a:t>
            </a:r>
            <a:endParaRPr lang="en-US" altLang="ja-JP" dirty="0" smtClean="0">
              <a:solidFill>
                <a:srgbClr val="002060"/>
              </a:solidFill>
              <a:latin typeface="HGSｺﾞｼｯｸE" panose="020B0900000000000000" pitchFamily="50" charset="-128"/>
              <a:ea typeface="HGSｺﾞｼｯｸE" panose="020B0900000000000000" pitchFamily="50" charset="-128"/>
            </a:endParaRPr>
          </a:p>
          <a:p>
            <a:pPr marL="800100" lvl="1" indent="-342900">
              <a:buFont typeface="Wingdings" panose="05000000000000000000" pitchFamily="2" charset="2"/>
              <a:buChar char="Ø"/>
            </a:pPr>
            <a:r>
              <a:rPr lang="ja-JP" altLang="en-US" dirty="0">
                <a:solidFill>
                  <a:srgbClr val="0070C0"/>
                </a:solidFill>
                <a:latin typeface="HGSｺﾞｼｯｸE" panose="020B0900000000000000" pitchFamily="50" charset="-128"/>
                <a:ea typeface="HGSｺﾞｼｯｸE" panose="020B0900000000000000" pitchFamily="50" charset="-128"/>
              </a:rPr>
              <a:t>有限</a:t>
            </a:r>
            <a:r>
              <a:rPr lang="ja-JP" altLang="en-US" dirty="0" smtClean="0">
                <a:solidFill>
                  <a:srgbClr val="0070C0"/>
                </a:solidFill>
                <a:latin typeface="HGSｺﾞｼｯｸE" panose="020B0900000000000000" pitchFamily="50" charset="-128"/>
                <a:ea typeface="HGSｺﾞｼｯｸE" panose="020B0900000000000000" pitchFamily="50" charset="-128"/>
              </a:rPr>
              <a:t>会社アトリエケー</a:t>
            </a:r>
            <a:endParaRPr lang="en-US" altLang="ja-JP" dirty="0" smtClean="0">
              <a:solidFill>
                <a:srgbClr val="0070C0"/>
              </a:solidFill>
              <a:latin typeface="HGSｺﾞｼｯｸE" panose="020B0900000000000000" pitchFamily="50" charset="-128"/>
              <a:ea typeface="HGSｺﾞｼｯｸE" panose="020B0900000000000000" pitchFamily="50" charset="-128"/>
            </a:endParaRPr>
          </a:p>
          <a:p>
            <a:pPr lvl="1"/>
            <a:r>
              <a:rPr lang="ja-JP" altLang="en-US" dirty="0" smtClean="0">
                <a:solidFill>
                  <a:srgbClr val="0070C0"/>
                </a:solidFill>
                <a:latin typeface="HGSｺﾞｼｯｸE" panose="020B0900000000000000" pitchFamily="50" charset="-128"/>
                <a:ea typeface="HGSｺﾞｼｯｸE" panose="020B0900000000000000" pitchFamily="50" charset="-128"/>
              </a:rPr>
              <a:t>　　　アシストベスト「タスケル」</a:t>
            </a:r>
            <a:endParaRPr lang="en-US" altLang="ja-JP" dirty="0" smtClean="0">
              <a:solidFill>
                <a:srgbClr val="0070C0"/>
              </a:solidFill>
              <a:latin typeface="HGSｺﾞｼｯｸE" panose="020B0900000000000000" pitchFamily="50" charset="-128"/>
              <a:ea typeface="HGSｺﾞｼｯｸE" panose="020B0900000000000000" pitchFamily="50" charset="-128"/>
            </a:endParaRPr>
          </a:p>
          <a:p>
            <a:endParaRPr lang="en-US" altLang="ja-JP" dirty="0">
              <a:solidFill>
                <a:srgbClr val="002060"/>
              </a:solidFill>
              <a:latin typeface="HGSｺﾞｼｯｸE" panose="020B0900000000000000" pitchFamily="50" charset="-128"/>
              <a:ea typeface="HGSｺﾞｼｯｸE" panose="020B0900000000000000" pitchFamily="50" charset="-128"/>
            </a:endParaRPr>
          </a:p>
          <a:p>
            <a:pPr marL="342900" indent="-342900">
              <a:buFont typeface="+mj-ea"/>
              <a:buAutoNum type="circleNumDbPlain"/>
            </a:pPr>
            <a:endParaRPr kumimoji="1" lang="en-US" altLang="ja-JP" dirty="0" smtClean="0">
              <a:solidFill>
                <a:srgbClr val="002060"/>
              </a:solidFill>
              <a:latin typeface="HGSｺﾞｼｯｸE" panose="020B0900000000000000" pitchFamily="50" charset="-128"/>
              <a:ea typeface="HGSｺﾞｼｯｸE" panose="020B0900000000000000" pitchFamily="50" charset="-128"/>
            </a:endParaRPr>
          </a:p>
          <a:p>
            <a:pPr marL="342900" indent="-342900">
              <a:buFont typeface="+mj-ea"/>
              <a:buAutoNum type="circleNumDbPlain"/>
            </a:pPr>
            <a:endParaRPr lang="en-US" altLang="ja-JP" dirty="0">
              <a:solidFill>
                <a:srgbClr val="002060"/>
              </a:solidFill>
              <a:latin typeface="HGSｺﾞｼｯｸE" panose="020B0900000000000000" pitchFamily="50" charset="-128"/>
              <a:ea typeface="HGSｺﾞｼｯｸE" panose="020B0900000000000000" pitchFamily="50" charset="-128"/>
            </a:endParaRPr>
          </a:p>
          <a:p>
            <a:pPr marL="342900" indent="-342900">
              <a:buFont typeface="+mj-ea"/>
              <a:buAutoNum type="circleNumDbPlain"/>
            </a:pPr>
            <a:endParaRPr kumimoji="1" lang="en-US" altLang="ja-JP" dirty="0" smtClean="0">
              <a:solidFill>
                <a:srgbClr val="002060"/>
              </a:solidFill>
              <a:latin typeface="HGSｺﾞｼｯｸE" panose="020B0900000000000000" pitchFamily="50" charset="-128"/>
              <a:ea typeface="HGSｺﾞｼｯｸE" panose="020B0900000000000000" pitchFamily="50" charset="-128"/>
            </a:endParaRPr>
          </a:p>
          <a:p>
            <a:pPr marL="342900" indent="-342900">
              <a:buFont typeface="+mj-ea"/>
              <a:buAutoNum type="circleNumDbPlain"/>
            </a:pPr>
            <a:endParaRPr kumimoji="1" lang="en-US" altLang="ja-JP" dirty="0" smtClean="0">
              <a:solidFill>
                <a:srgbClr val="002060"/>
              </a:solidFill>
              <a:latin typeface="HGSｺﾞｼｯｸE" panose="020B0900000000000000" pitchFamily="50" charset="-128"/>
              <a:ea typeface="HGSｺﾞｼｯｸE" panose="020B0900000000000000" pitchFamily="50" charset="-128"/>
            </a:endParaRP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048" y="1731428"/>
            <a:ext cx="1743751" cy="2466975"/>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394" y="3841305"/>
            <a:ext cx="1744394" cy="2467885"/>
          </a:xfrm>
          <a:prstGeom prst="rect">
            <a:avLst/>
          </a:prstGeom>
        </p:spPr>
      </p:pic>
      <p:sp>
        <p:nvSpPr>
          <p:cNvPr id="11" name="テキスト ボックス 10"/>
          <p:cNvSpPr txBox="1"/>
          <p:nvPr/>
        </p:nvSpPr>
        <p:spPr>
          <a:xfrm>
            <a:off x="523875" y="3433674"/>
            <a:ext cx="7755173" cy="3046988"/>
          </a:xfrm>
          <a:prstGeom prst="rect">
            <a:avLst/>
          </a:prstGeom>
          <a:noFill/>
        </p:spPr>
        <p:txBody>
          <a:bodyPr wrap="square" rtlCol="0">
            <a:spAutoFit/>
          </a:bodyPr>
          <a:lstStyle/>
          <a:p>
            <a:r>
              <a:rPr lang="ja-JP" altLang="en-US" sz="1600" dirty="0" smtClean="0">
                <a:latin typeface="HGSｺﾞｼｯｸM" panose="020B0600000000000000" pitchFamily="50" charset="-128"/>
                <a:ea typeface="HGSｺﾞｼｯｸM" panose="020B0600000000000000" pitchFamily="50" charset="-128"/>
              </a:rPr>
              <a:t>「</a:t>
            </a:r>
            <a:r>
              <a:rPr lang="ja-JP" altLang="en-US" sz="1600" dirty="0">
                <a:latin typeface="HGSｺﾞｼｯｸM" panose="020B0600000000000000" pitchFamily="50" charset="-128"/>
                <a:ea typeface="HGSｺﾞｼｯｸM" panose="020B0600000000000000" pitchFamily="50" charset="-128"/>
              </a:rPr>
              <a:t>タスケル」を４着（植木組・加賀田組・福田組・本間組）購入して、４社に１着ずつ配り作業員に試着してもらい意見を聞く</a:t>
            </a:r>
          </a:p>
          <a:p>
            <a:pPr marL="361950" indent="-180975">
              <a:buFont typeface="Wingdings" panose="05000000000000000000" pitchFamily="2" charset="2"/>
              <a:buChar char="l"/>
            </a:pPr>
            <a:r>
              <a:rPr lang="ja-JP" altLang="en-US" sz="1600" dirty="0" smtClean="0">
                <a:latin typeface="HGSｺﾞｼｯｸM" panose="020B0600000000000000" pitchFamily="50" charset="-128"/>
                <a:ea typeface="HGSｺﾞｼｯｸM" panose="020B0600000000000000" pitchFamily="50" charset="-128"/>
              </a:rPr>
              <a:t>試着</a:t>
            </a:r>
            <a:r>
              <a:rPr lang="ja-JP" altLang="en-US" sz="1600" dirty="0">
                <a:latin typeface="HGSｺﾞｼｯｸM" panose="020B0600000000000000" pitchFamily="50" charset="-128"/>
                <a:ea typeface="HGSｺﾞｼｯｸM" panose="020B0600000000000000" pitchFamily="50" charset="-128"/>
              </a:rPr>
              <a:t>対象者は躯体業者＋左官工の比較的高齢な作業員や腰に不安を抱える</a:t>
            </a:r>
            <a:r>
              <a:rPr lang="ja-JP" altLang="en-US" sz="1600" dirty="0" smtClean="0">
                <a:latin typeface="HGSｺﾞｼｯｸM" panose="020B0600000000000000" pitchFamily="50" charset="-128"/>
                <a:ea typeface="HGSｺﾞｼｯｸM" panose="020B0600000000000000" pitchFamily="50" charset="-128"/>
              </a:rPr>
              <a:t>作業員</a:t>
            </a:r>
            <a:endParaRPr lang="en-US" altLang="ja-JP" sz="1600" dirty="0" smtClean="0">
              <a:latin typeface="HGSｺﾞｼｯｸM" panose="020B0600000000000000" pitchFamily="50" charset="-128"/>
              <a:ea typeface="HGSｺﾞｼｯｸM" panose="020B0600000000000000" pitchFamily="50" charset="-128"/>
            </a:endParaRPr>
          </a:p>
          <a:p>
            <a:pPr marL="361950" indent="-180975">
              <a:buFont typeface="Wingdings" panose="05000000000000000000" pitchFamily="2" charset="2"/>
              <a:buChar char="l"/>
            </a:pPr>
            <a:r>
              <a:rPr lang="ja-JP" altLang="en-US" sz="1600" dirty="0">
                <a:latin typeface="HGSｺﾞｼｯｸM" panose="020B0600000000000000" pitchFamily="50" charset="-128"/>
                <a:ea typeface="HGSｺﾞｼｯｸM" panose="020B0600000000000000" pitchFamily="50" charset="-128"/>
              </a:rPr>
              <a:t>着け心地や装着時の違和感、腰への負担軽減の効果の程等の感想も必要だが、工種や作業によってバネの入れ方の改善の余地がないかどうかも意見徴収する</a:t>
            </a:r>
          </a:p>
          <a:p>
            <a:pPr marL="361950" indent="-180975">
              <a:buFont typeface="Wingdings" panose="05000000000000000000" pitchFamily="2" charset="2"/>
              <a:buChar char="l"/>
            </a:pPr>
            <a:r>
              <a:rPr lang="ja-JP" altLang="en-US" sz="1600" dirty="0" smtClean="0">
                <a:latin typeface="HGSｺﾞｼｯｸM" panose="020B0600000000000000" pitchFamily="50" charset="-128"/>
                <a:ea typeface="HGSｺﾞｼｯｸM" panose="020B0600000000000000" pitchFamily="50" charset="-128"/>
              </a:rPr>
              <a:t>正しく</a:t>
            </a:r>
            <a:r>
              <a:rPr lang="ja-JP" altLang="en-US" sz="1600" dirty="0">
                <a:latin typeface="HGSｺﾞｼｯｸM" panose="020B0600000000000000" pitchFamily="50" charset="-128"/>
                <a:ea typeface="HGSｺﾞｼｯｸM" panose="020B0600000000000000" pitchFamily="50" charset="-128"/>
              </a:rPr>
              <a:t>着ないと効果が正確にわからないと思うので、製品到着後確認し、正しい装着の方法を作業員に伝える必要が</a:t>
            </a:r>
            <a:r>
              <a:rPr lang="ja-JP" altLang="en-US" sz="1600" dirty="0" smtClean="0">
                <a:latin typeface="HGSｺﾞｼｯｸM" panose="020B0600000000000000" pitchFamily="50" charset="-128"/>
                <a:ea typeface="HGSｺﾞｼｯｸM" panose="020B0600000000000000" pitchFamily="50" charset="-128"/>
              </a:rPr>
              <a:t>ある</a:t>
            </a:r>
            <a:endParaRPr lang="en-US" altLang="ja-JP" sz="1600" dirty="0" smtClean="0">
              <a:latin typeface="HGSｺﾞｼｯｸM" panose="020B0600000000000000" pitchFamily="50" charset="-128"/>
              <a:ea typeface="HGSｺﾞｼｯｸM" panose="020B0600000000000000" pitchFamily="50" charset="-128"/>
            </a:endParaRPr>
          </a:p>
          <a:p>
            <a:pPr marL="361950" indent="-180975">
              <a:buFont typeface="Wingdings" panose="05000000000000000000" pitchFamily="2" charset="2"/>
              <a:buChar char="l"/>
            </a:pPr>
            <a:r>
              <a:rPr lang="ja-JP" altLang="en-US" sz="1600" dirty="0">
                <a:latin typeface="HGSｺﾞｼｯｸM" panose="020B0600000000000000" pitchFamily="50" charset="-128"/>
                <a:ea typeface="HGSｺﾞｼｯｸM" panose="020B0600000000000000" pitchFamily="50" charset="-128"/>
              </a:rPr>
              <a:t>肌に直接着るものではないが、必要に応じて洗濯が</a:t>
            </a:r>
            <a:r>
              <a:rPr lang="ja-JP" altLang="en-US" sz="1600" dirty="0" smtClean="0">
                <a:latin typeface="HGSｺﾞｼｯｸM" panose="020B0600000000000000" pitchFamily="50" charset="-128"/>
                <a:ea typeface="HGSｺﾞｼｯｸM" panose="020B0600000000000000" pitchFamily="50" charset="-128"/>
              </a:rPr>
              <a:t>可能</a:t>
            </a:r>
            <a:endParaRPr lang="en-US" altLang="ja-JP" sz="1600" dirty="0" smtClean="0">
              <a:latin typeface="HGSｺﾞｼｯｸM" panose="020B0600000000000000" pitchFamily="50" charset="-128"/>
              <a:ea typeface="HGSｺﾞｼｯｸM" panose="020B0600000000000000" pitchFamily="50" charset="-128"/>
            </a:endParaRPr>
          </a:p>
          <a:p>
            <a:pPr marL="361950" indent="-180975">
              <a:buFont typeface="Wingdings" panose="05000000000000000000" pitchFamily="2" charset="2"/>
              <a:buChar char="l"/>
            </a:pPr>
            <a:endParaRPr lang="en-US" altLang="ja-JP" sz="1600" dirty="0">
              <a:latin typeface="HGSｺﾞｼｯｸM" panose="020B0600000000000000" pitchFamily="50" charset="-128"/>
              <a:ea typeface="HGSｺﾞｼｯｸM" panose="020B0600000000000000" pitchFamily="50" charset="-128"/>
            </a:endParaRPr>
          </a:p>
          <a:p>
            <a:pPr marL="180975"/>
            <a:r>
              <a:rPr lang="ja-JP" altLang="en-US" sz="1600" dirty="0">
                <a:latin typeface="HGSｺﾞｼｯｸM" panose="020B0600000000000000" pitchFamily="50" charset="-128"/>
                <a:ea typeface="HGSｺﾞｼｯｸM" panose="020B0600000000000000" pitchFamily="50" charset="-128"/>
              </a:rPr>
              <a:t>着用動画　</a:t>
            </a:r>
            <a:r>
              <a:rPr lang="en-US" altLang="ja-JP" sz="1600" dirty="0">
                <a:latin typeface="HGSｺﾞｼｯｸM" panose="020B0600000000000000" pitchFamily="50" charset="-128"/>
                <a:ea typeface="HGSｺﾞｼｯｸM" panose="020B0600000000000000" pitchFamily="50" charset="-128"/>
                <a:hlinkClick r:id="rId5"/>
              </a:rPr>
              <a:t>https://</a:t>
            </a:r>
            <a:r>
              <a:rPr lang="en-US" altLang="ja-JP" sz="1600" dirty="0" smtClean="0">
                <a:latin typeface="HGSｺﾞｼｯｸM" panose="020B0600000000000000" pitchFamily="50" charset="-128"/>
                <a:ea typeface="HGSｺﾞｼｯｸM" panose="020B0600000000000000" pitchFamily="50" charset="-128"/>
                <a:hlinkClick r:id="rId5"/>
              </a:rPr>
              <a:t>www.youtube.com/watch?v=q1ah8N7s_LQ&amp;t=22s</a:t>
            </a:r>
            <a:endParaRPr lang="en-US" altLang="ja-JP" sz="1600" dirty="0" smtClean="0">
              <a:latin typeface="HGSｺﾞｼｯｸM" panose="020B0600000000000000" pitchFamily="50" charset="-128"/>
              <a:ea typeface="HGSｺﾞｼｯｸM" panose="020B0600000000000000" pitchFamily="50" charset="-128"/>
            </a:endParaRPr>
          </a:p>
          <a:p>
            <a:pPr marL="180975"/>
            <a:endParaRPr lang="ja-JP" altLang="en-US" sz="1600" dirty="0">
              <a:latin typeface="HGSｺﾞｼｯｸM" panose="020B0600000000000000" pitchFamily="50" charset="-128"/>
              <a:ea typeface="HGSｺﾞｼｯｸM" panose="020B0600000000000000" pitchFamily="50" charset="-128"/>
            </a:endParaRPr>
          </a:p>
        </p:txBody>
      </p:sp>
      <p:pic>
        <p:nvPicPr>
          <p:cNvPr id="12" name="図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6976" y="479502"/>
            <a:ext cx="736823" cy="736823"/>
          </a:xfrm>
          <a:prstGeom prst="rect">
            <a:avLst/>
          </a:prstGeom>
        </p:spPr>
      </p:pic>
      <p:sp>
        <p:nvSpPr>
          <p:cNvPr id="5" name="スライド番号プレースホルダー 4"/>
          <p:cNvSpPr>
            <a:spLocks noGrp="1"/>
          </p:cNvSpPr>
          <p:nvPr>
            <p:ph type="sldNum" sz="quarter" idx="12"/>
          </p:nvPr>
        </p:nvSpPr>
        <p:spPr/>
        <p:txBody>
          <a:bodyPr/>
          <a:lstStyle/>
          <a:p>
            <a:fld id="{E546A27F-5BA7-425D-BEAE-9A08454FA985}" type="slidenum">
              <a:rPr kumimoji="1" lang="ja-JP" altLang="en-US" smtClean="0"/>
              <a:t>29</a:t>
            </a:fld>
            <a:endParaRPr kumimoji="1" lang="ja-JP" altLang="en-US"/>
          </a:p>
        </p:txBody>
      </p:sp>
    </p:spTree>
    <p:extLst>
      <p:ext uri="{BB962C8B-B14F-4D97-AF65-F5344CB8AC3E}">
        <p14:creationId xmlns:p14="http://schemas.microsoft.com/office/powerpoint/2010/main" val="1945468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81682" y="187325"/>
            <a:ext cx="5212782" cy="6375400"/>
          </a:xfrm>
        </p:spPr>
      </p:pic>
      <p:cxnSp>
        <p:nvCxnSpPr>
          <p:cNvPr id="6" name="直線コネクタ 5"/>
          <p:cNvCxnSpPr/>
          <p:nvPr/>
        </p:nvCxnSpPr>
        <p:spPr>
          <a:xfrm>
            <a:off x="10467975" y="3086100"/>
            <a:ext cx="0" cy="381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10287000" y="1552575"/>
            <a:ext cx="0" cy="18859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0125075" y="1533525"/>
            <a:ext cx="0" cy="19335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9972675" y="1552575"/>
            <a:ext cx="0" cy="1619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8734425" y="5810250"/>
            <a:ext cx="2781300" cy="307777"/>
          </a:xfrm>
          <a:prstGeom prst="rect">
            <a:avLst/>
          </a:prstGeom>
          <a:noFill/>
        </p:spPr>
        <p:txBody>
          <a:bodyPr wrap="square" rtlCol="0">
            <a:spAutoFit/>
          </a:bodyPr>
          <a:lstStyle/>
          <a:p>
            <a:r>
              <a:rPr kumimoji="1" lang="ja-JP" altLang="en-US" sz="1400" dirty="0" smtClean="0">
                <a:latin typeface="HGPｺﾞｼｯｸM" panose="020B0600000000000000" pitchFamily="50" charset="-128"/>
                <a:ea typeface="HGPｺﾞｼｯｸM" panose="020B0600000000000000" pitchFamily="50" charset="-128"/>
              </a:rPr>
              <a:t>建設通信新聞　２０２２年５月１３日</a:t>
            </a:r>
            <a:endParaRPr kumimoji="1" lang="ja-JP" altLang="en-US" sz="1400" dirty="0">
              <a:latin typeface="HGPｺﾞｼｯｸM" panose="020B0600000000000000" pitchFamily="50" charset="-128"/>
              <a:ea typeface="HGPｺﾞｼｯｸM" panose="020B0600000000000000" pitchFamily="50" charset="-128"/>
            </a:endParaRPr>
          </a:p>
        </p:txBody>
      </p:sp>
      <p:sp>
        <p:nvSpPr>
          <p:cNvPr id="14" name="テキスト ボックス 13"/>
          <p:cNvSpPr txBox="1"/>
          <p:nvPr/>
        </p:nvSpPr>
        <p:spPr>
          <a:xfrm>
            <a:off x="714375" y="1144335"/>
            <a:ext cx="5828865" cy="707886"/>
          </a:xfrm>
          <a:prstGeom prst="rect">
            <a:avLst/>
          </a:prstGeom>
          <a:noFill/>
        </p:spPr>
        <p:txBody>
          <a:bodyPr wrap="square" rtlCol="0">
            <a:spAutoFit/>
          </a:bodyPr>
          <a:lstStyle/>
          <a:p>
            <a:r>
              <a:rPr kumimoji="1" lang="ja-JP" altLang="en-US" sz="2000" dirty="0" smtClean="0">
                <a:solidFill>
                  <a:srgbClr val="002060"/>
                </a:solidFill>
                <a:latin typeface="HGPｺﾞｼｯｸE" panose="020B0900000000000000" pitchFamily="50" charset="-128"/>
                <a:ea typeface="HGPｺﾞｼｯｸE" panose="020B0900000000000000" pitchFamily="50" charset="-128"/>
              </a:rPr>
              <a:t>今後起こりえるベテラン作業員の大量離職に備え、担い手の確保が急務！</a:t>
            </a:r>
            <a:endParaRPr kumimoji="1" lang="en-US" altLang="ja-JP" sz="2000" dirty="0" smtClean="0">
              <a:solidFill>
                <a:srgbClr val="002060"/>
              </a:solidFill>
              <a:latin typeface="HGPｺﾞｼｯｸE" panose="020B0900000000000000" pitchFamily="50" charset="-128"/>
              <a:ea typeface="HGPｺﾞｼｯｸE" panose="020B0900000000000000" pitchFamily="50" charset="-128"/>
            </a:endParaRPr>
          </a:p>
        </p:txBody>
      </p:sp>
      <p:sp>
        <p:nvSpPr>
          <p:cNvPr id="15" name="テキスト ボックス 14"/>
          <p:cNvSpPr txBox="1"/>
          <p:nvPr/>
        </p:nvSpPr>
        <p:spPr>
          <a:xfrm>
            <a:off x="478062" y="2045494"/>
            <a:ext cx="5715000" cy="1231106"/>
          </a:xfrm>
          <a:prstGeom prst="rect">
            <a:avLst/>
          </a:prstGeom>
          <a:noFill/>
        </p:spPr>
        <p:txBody>
          <a:bodyPr wrap="square" rtlCol="0">
            <a:spAutoFit/>
          </a:bodyPr>
          <a:lstStyle/>
          <a:p>
            <a:pPr marL="285750" indent="-285750">
              <a:buFont typeface="Wingdings" panose="05000000000000000000" pitchFamily="2" charset="2"/>
              <a:buChar char="l"/>
            </a:pPr>
            <a:r>
              <a:rPr kumimoji="1" lang="ja-JP" altLang="en-US" sz="2000" dirty="0" smtClean="0">
                <a:solidFill>
                  <a:srgbClr val="002060"/>
                </a:solidFill>
                <a:latin typeface="HGPｺﾞｼｯｸE" panose="020B0900000000000000" pitchFamily="50" charset="-128"/>
                <a:ea typeface="HGPｺﾞｼｯｸE" panose="020B0900000000000000" pitchFamily="50" charset="-128"/>
              </a:rPr>
              <a:t>技能者就業者数：３０９万人</a:t>
            </a:r>
            <a:endParaRPr kumimoji="1" lang="en-US" altLang="ja-JP" sz="2000" dirty="0" smtClean="0">
              <a:solidFill>
                <a:srgbClr val="002060"/>
              </a:solidFill>
              <a:latin typeface="HGPｺﾞｼｯｸE" panose="020B0900000000000000" pitchFamily="50" charset="-128"/>
              <a:ea typeface="HGPｺﾞｼｯｸE" panose="020B0900000000000000" pitchFamily="50" charset="-128"/>
            </a:endParaRPr>
          </a:p>
          <a:p>
            <a:pPr marL="742950" lvl="1" indent="-285750">
              <a:buFont typeface="Arial" panose="020B0604020202020204" pitchFamily="34" charset="0"/>
              <a:buChar char="•"/>
            </a:pPr>
            <a:r>
              <a:rPr lang="ja-JP" altLang="en-US" dirty="0">
                <a:latin typeface="HGPｺﾞｼｯｸE" panose="020B0900000000000000" pitchFamily="50" charset="-128"/>
                <a:ea typeface="HGPｺﾞｼｯｸE" panose="020B0900000000000000" pitchFamily="50" charset="-128"/>
              </a:rPr>
              <a:t>６５歳</a:t>
            </a:r>
            <a:r>
              <a:rPr lang="ja-JP" altLang="en-US" dirty="0" smtClean="0">
                <a:latin typeface="HGPｺﾞｼｯｸE" panose="020B0900000000000000" pitchFamily="50" charset="-128"/>
                <a:ea typeface="HGPｺﾞｼｯｸE" panose="020B0900000000000000" pitchFamily="50" charset="-128"/>
              </a:rPr>
              <a:t>以上：５２万６０００人（１７．０％）</a:t>
            </a:r>
            <a:endParaRPr lang="en-US" altLang="ja-JP" dirty="0" smtClean="0">
              <a:latin typeface="HGPｺﾞｼｯｸE" panose="020B0900000000000000" pitchFamily="50" charset="-128"/>
              <a:ea typeface="HGPｺﾞｼｯｸE" panose="020B0900000000000000" pitchFamily="50" charset="-128"/>
            </a:endParaRPr>
          </a:p>
          <a:p>
            <a:pPr marL="742950" lvl="1" indent="-285750">
              <a:buFont typeface="Arial" panose="020B0604020202020204" pitchFamily="34" charset="0"/>
              <a:buChar char="•"/>
            </a:pPr>
            <a:r>
              <a:rPr kumimoji="1" lang="ja-JP" altLang="en-US" dirty="0" smtClean="0">
                <a:latin typeface="HGPｺﾞｼｯｸE" panose="020B0900000000000000" pitchFamily="50" charset="-128"/>
                <a:ea typeface="HGPｺﾞｼｯｸE" panose="020B0900000000000000" pitchFamily="50" charset="-128"/>
              </a:rPr>
              <a:t>６０～６４歳：２６万９０００人（８．７％）</a:t>
            </a:r>
            <a:endParaRPr kumimoji="1" lang="en-US" altLang="ja-JP" dirty="0" smtClean="0">
              <a:latin typeface="HGPｺﾞｼｯｸE" panose="020B0900000000000000" pitchFamily="50" charset="-128"/>
              <a:ea typeface="HGPｺﾞｼｯｸE" panose="020B0900000000000000" pitchFamily="50" charset="-128"/>
            </a:endParaRPr>
          </a:p>
          <a:p>
            <a:pPr marL="742950" lvl="1" indent="-285750">
              <a:buFont typeface="Arial" panose="020B0604020202020204" pitchFamily="34" charset="0"/>
              <a:buChar char="•"/>
            </a:pPr>
            <a:r>
              <a:rPr lang="ja-JP" altLang="en-US" dirty="0" smtClean="0">
                <a:latin typeface="HGPｺﾞｼｯｸE" panose="020B0900000000000000" pitchFamily="50" charset="-128"/>
                <a:ea typeface="HGPｺﾞｼｯｸE" panose="020B0900000000000000" pitchFamily="50" charset="-128"/>
              </a:rPr>
              <a:t>５５～５９歳：３０万１０００人（９．８％）</a:t>
            </a:r>
            <a:endParaRPr kumimoji="1" lang="ja-JP" altLang="en-US" dirty="0">
              <a:latin typeface="HGPｺﾞｼｯｸE" panose="020B0900000000000000" pitchFamily="50" charset="-128"/>
              <a:ea typeface="HGPｺﾞｼｯｸE" panose="020B0900000000000000" pitchFamily="50" charset="-128"/>
            </a:endParaRPr>
          </a:p>
        </p:txBody>
      </p:sp>
      <p:sp>
        <p:nvSpPr>
          <p:cNvPr id="16" name="右中かっこ 15"/>
          <p:cNvSpPr/>
          <p:nvPr/>
        </p:nvSpPr>
        <p:spPr>
          <a:xfrm>
            <a:off x="4977666" y="2463452"/>
            <a:ext cx="73594" cy="742950"/>
          </a:xfrm>
          <a:prstGeom prst="rightBrace">
            <a:avLst/>
          </a:prstGeom>
          <a:ln w="254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テキスト ボックス 16"/>
          <p:cNvSpPr txBox="1"/>
          <p:nvPr/>
        </p:nvSpPr>
        <p:spPr>
          <a:xfrm>
            <a:off x="5104950" y="2560071"/>
            <a:ext cx="1714500" cy="646331"/>
          </a:xfrm>
          <a:prstGeom prst="rect">
            <a:avLst/>
          </a:prstGeom>
          <a:noFill/>
        </p:spPr>
        <p:txBody>
          <a:bodyPr wrap="square" rtlCol="0">
            <a:spAutoFit/>
          </a:bodyPr>
          <a:lstStyle/>
          <a:p>
            <a:pPr algn="ctr"/>
            <a:r>
              <a:rPr kumimoji="1" lang="ja-JP" altLang="en-US" dirty="0" smtClean="0">
                <a:solidFill>
                  <a:srgbClr val="002060"/>
                </a:solidFill>
                <a:latin typeface="HGPｺﾞｼｯｸE" panose="020B0900000000000000" pitchFamily="50" charset="-128"/>
                <a:ea typeface="HGPｺﾞｼｯｸE" panose="020B0900000000000000" pitchFamily="50" charset="-128"/>
              </a:rPr>
              <a:t>１０９万６０００人</a:t>
            </a:r>
            <a:endParaRPr kumimoji="1" lang="en-US" altLang="ja-JP" dirty="0" smtClean="0">
              <a:solidFill>
                <a:srgbClr val="002060"/>
              </a:solidFill>
              <a:latin typeface="HGPｺﾞｼｯｸE" panose="020B0900000000000000" pitchFamily="50" charset="-128"/>
              <a:ea typeface="HGPｺﾞｼｯｸE" panose="020B0900000000000000" pitchFamily="50" charset="-128"/>
            </a:endParaRPr>
          </a:p>
          <a:p>
            <a:pPr algn="ctr"/>
            <a:r>
              <a:rPr lang="ja-JP" altLang="en-US" dirty="0" smtClean="0">
                <a:solidFill>
                  <a:srgbClr val="002060"/>
                </a:solidFill>
                <a:latin typeface="HGPｺﾞｼｯｸE" panose="020B0900000000000000" pitchFamily="50" charset="-128"/>
                <a:ea typeface="HGPｺﾞｼｯｸE" panose="020B0900000000000000" pitchFamily="50" charset="-128"/>
              </a:rPr>
              <a:t>（</a:t>
            </a:r>
            <a:r>
              <a:rPr lang="ja-JP" altLang="en-US" dirty="0" smtClean="0">
                <a:solidFill>
                  <a:srgbClr val="FF0000"/>
                </a:solidFill>
                <a:latin typeface="HGPｺﾞｼｯｸE" panose="020B0900000000000000" pitchFamily="50" charset="-128"/>
                <a:ea typeface="HGPｺﾞｼｯｸE" panose="020B0900000000000000" pitchFamily="50" charset="-128"/>
              </a:rPr>
              <a:t>３５．５％</a:t>
            </a:r>
            <a:r>
              <a:rPr lang="ja-JP" altLang="en-US" dirty="0" smtClean="0">
                <a:solidFill>
                  <a:srgbClr val="002060"/>
                </a:solidFill>
                <a:latin typeface="HGPｺﾞｼｯｸE" panose="020B0900000000000000" pitchFamily="50" charset="-128"/>
                <a:ea typeface="HGPｺﾞｼｯｸE" panose="020B0900000000000000" pitchFamily="50" charset="-128"/>
              </a:rPr>
              <a:t>）</a:t>
            </a:r>
            <a:endParaRPr kumimoji="1" lang="ja-JP" altLang="en-US" dirty="0">
              <a:solidFill>
                <a:srgbClr val="002060"/>
              </a:solidFill>
              <a:latin typeface="HGPｺﾞｼｯｸE" panose="020B0900000000000000" pitchFamily="50" charset="-128"/>
              <a:ea typeface="HGPｺﾞｼｯｸE" panose="020B0900000000000000" pitchFamily="50" charset="-128"/>
            </a:endParaRPr>
          </a:p>
        </p:txBody>
      </p:sp>
      <p:sp>
        <p:nvSpPr>
          <p:cNvPr id="18" name="テキスト ボックス 17"/>
          <p:cNvSpPr txBox="1"/>
          <p:nvPr/>
        </p:nvSpPr>
        <p:spPr>
          <a:xfrm>
            <a:off x="609600" y="4834076"/>
            <a:ext cx="5867400" cy="1631216"/>
          </a:xfrm>
          <a:prstGeom prst="rect">
            <a:avLst/>
          </a:prstGeom>
          <a:noFill/>
        </p:spPr>
        <p:txBody>
          <a:bodyPr wrap="square" rtlCol="0">
            <a:spAutoFit/>
          </a:bodyPr>
          <a:lstStyle/>
          <a:p>
            <a:r>
              <a:rPr kumimoji="1" lang="ja-JP" altLang="en-US" sz="2000" dirty="0" smtClean="0">
                <a:solidFill>
                  <a:srgbClr val="002060"/>
                </a:solidFill>
                <a:latin typeface="HGPｺﾞｼｯｸE" panose="020B0900000000000000" pitchFamily="50" charset="-128"/>
                <a:ea typeface="HGPｺﾞｼｯｸE" panose="020B0900000000000000" pitchFamily="50" charset="-128"/>
              </a:rPr>
              <a:t>ＩＣＴやＡＩを活用した作業の自動化やロボットの開発も行われているが、働き方改革を徹底し、若手作業員の確保・育成と同時に、</a:t>
            </a:r>
            <a:r>
              <a:rPr kumimoji="1" lang="ja-JP" altLang="en-US" sz="2000" dirty="0" smtClean="0">
                <a:solidFill>
                  <a:srgbClr val="FF0000"/>
                </a:solidFill>
                <a:latin typeface="HGPｺﾞｼｯｸE" panose="020B0900000000000000" pitchFamily="50" charset="-128"/>
                <a:ea typeface="HGPｺﾞｼｯｸE" panose="020B0900000000000000" pitchFamily="50" charset="-128"/>
              </a:rPr>
              <a:t>高齢作業員の負担を軽減し、なるべく長く作業に従事してもらう</a:t>
            </a:r>
            <a:r>
              <a:rPr kumimoji="1" lang="ja-JP" altLang="en-US" sz="2000" dirty="0" smtClean="0">
                <a:solidFill>
                  <a:srgbClr val="002060"/>
                </a:solidFill>
                <a:latin typeface="HGPｺﾞｼｯｸE" panose="020B0900000000000000" pitchFamily="50" charset="-128"/>
                <a:ea typeface="HGPｺﾞｼｯｸE" panose="020B0900000000000000" pitchFamily="50" charset="-128"/>
              </a:rPr>
              <a:t>ことも重要であると考える。</a:t>
            </a:r>
            <a:endParaRPr kumimoji="1" lang="ja-JP" altLang="en-US" sz="2000" dirty="0">
              <a:solidFill>
                <a:srgbClr val="002060"/>
              </a:solidFill>
              <a:latin typeface="HGPｺﾞｼｯｸE" panose="020B0900000000000000" pitchFamily="50" charset="-128"/>
              <a:ea typeface="HGPｺﾞｼｯｸE" panose="020B0900000000000000" pitchFamily="50" charset="-128"/>
            </a:endParaRPr>
          </a:p>
        </p:txBody>
      </p:sp>
      <p:sp>
        <p:nvSpPr>
          <p:cNvPr id="19" name="下矢印 18"/>
          <p:cNvSpPr/>
          <p:nvPr/>
        </p:nvSpPr>
        <p:spPr>
          <a:xfrm>
            <a:off x="3095624" y="3905250"/>
            <a:ext cx="695325"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369041" y="686992"/>
            <a:ext cx="6210300" cy="400110"/>
          </a:xfrm>
          <a:prstGeom prst="rect">
            <a:avLst/>
          </a:prstGeom>
          <a:noFill/>
        </p:spPr>
        <p:txBody>
          <a:bodyPr wrap="square" rtlCol="0">
            <a:spAutoFit/>
          </a:bodyPr>
          <a:lstStyle/>
          <a:p>
            <a:r>
              <a:rPr kumimoji="1" lang="ja-JP" altLang="en-US" sz="2000" dirty="0" smtClean="0">
                <a:latin typeface="HGPｺﾞｼｯｸE" panose="020B0900000000000000" pitchFamily="50" charset="-128"/>
                <a:ea typeface="HGPｺﾞｼｯｸE" panose="020B0900000000000000" pitchFamily="50" charset="-128"/>
              </a:rPr>
              <a:t>②建設業ニーズ調査の方向性</a:t>
            </a:r>
            <a:endParaRPr kumimoji="1" lang="ja-JP" altLang="en-US" sz="2000" dirty="0">
              <a:latin typeface="HGPｺﾞｼｯｸE" panose="020B0900000000000000" pitchFamily="50" charset="-128"/>
              <a:ea typeface="HGPｺﾞｼｯｸE" panose="020B0900000000000000" pitchFamily="50" charset="-128"/>
            </a:endParaRPr>
          </a:p>
        </p:txBody>
      </p:sp>
      <p:sp>
        <p:nvSpPr>
          <p:cNvPr id="5" name="スライド番号プレースホルダー 4"/>
          <p:cNvSpPr>
            <a:spLocks noGrp="1"/>
          </p:cNvSpPr>
          <p:nvPr>
            <p:ph type="sldNum" sz="quarter" idx="12"/>
          </p:nvPr>
        </p:nvSpPr>
        <p:spPr/>
        <p:txBody>
          <a:bodyPr/>
          <a:lstStyle/>
          <a:p>
            <a:fld id="{E546A27F-5BA7-425D-BEAE-9A08454FA985}" type="slidenum">
              <a:rPr kumimoji="1" lang="ja-JP" altLang="en-US" smtClean="0"/>
              <a:t>3</a:t>
            </a:fld>
            <a:endParaRPr kumimoji="1" lang="ja-JP" altLang="en-US"/>
          </a:p>
        </p:txBody>
      </p:sp>
    </p:spTree>
    <p:extLst>
      <p:ext uri="{BB962C8B-B14F-4D97-AF65-F5344CB8AC3E}">
        <p14:creationId xmlns:p14="http://schemas.microsoft.com/office/powerpoint/2010/main" val="253692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p:cNvSpPr txBox="1">
            <a:spLocks/>
          </p:cNvSpPr>
          <p:nvPr/>
        </p:nvSpPr>
        <p:spPr>
          <a:xfrm>
            <a:off x="395052" y="311700"/>
            <a:ext cx="3500673" cy="593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solidFill>
                  <a:srgbClr val="002060"/>
                </a:solidFill>
                <a:latin typeface="HGPｺﾞｼｯｸE" panose="020B0900000000000000" pitchFamily="50" charset="-128"/>
                <a:ea typeface="HGPｺﾞｼｯｸE" panose="020B0900000000000000" pitchFamily="50" charset="-128"/>
              </a:rPr>
              <a:t>４．市販品の試着検証等</a:t>
            </a:r>
            <a:endParaRPr lang="en-US" altLang="ja-JP" sz="2000" dirty="0">
              <a:solidFill>
                <a:srgbClr val="0070C0"/>
              </a:solidFill>
              <a:latin typeface="HGPｺﾞｼｯｸE" panose="020B0900000000000000" pitchFamily="50" charset="-128"/>
              <a:ea typeface="HGPｺﾞｼｯｸE" panose="020B0900000000000000" pitchFamily="50" charset="-128"/>
            </a:endParaRPr>
          </a:p>
        </p:txBody>
      </p:sp>
      <p:sp>
        <p:nvSpPr>
          <p:cNvPr id="3" name="テキスト ボックス 2"/>
          <p:cNvSpPr txBox="1"/>
          <p:nvPr/>
        </p:nvSpPr>
        <p:spPr>
          <a:xfrm>
            <a:off x="466725" y="904876"/>
            <a:ext cx="9391650" cy="3416320"/>
          </a:xfrm>
          <a:prstGeom prst="rect">
            <a:avLst/>
          </a:prstGeom>
          <a:noFill/>
        </p:spPr>
        <p:txBody>
          <a:bodyPr wrap="square" rtlCol="0">
            <a:spAutoFit/>
          </a:bodyPr>
          <a:lstStyle/>
          <a:p>
            <a:pPr marL="342900" indent="-342900">
              <a:buFont typeface="+mj-ea"/>
              <a:buAutoNum type="circleNumDbPlain" startAt="2"/>
            </a:pPr>
            <a:r>
              <a:rPr kumimoji="1" lang="ja-JP" altLang="en-US" dirty="0" smtClean="0">
                <a:solidFill>
                  <a:srgbClr val="002060"/>
                </a:solidFill>
                <a:latin typeface="HGSｺﾞｼｯｸE" panose="020B0900000000000000" pitchFamily="50" charset="-128"/>
                <a:ea typeface="HGSｺﾞｼｯｸE" panose="020B0900000000000000" pitchFamily="50" charset="-128"/>
              </a:rPr>
              <a:t>腰ベルトバージョン（ズボンと一体型のモノ）</a:t>
            </a:r>
            <a:endParaRPr kumimoji="1" lang="en-US" altLang="ja-JP" dirty="0" smtClean="0">
              <a:solidFill>
                <a:srgbClr val="002060"/>
              </a:solidFill>
              <a:latin typeface="HGSｺﾞｼｯｸE" panose="020B0900000000000000" pitchFamily="50" charset="-128"/>
              <a:ea typeface="HGSｺﾞｼｯｸE" panose="020B0900000000000000" pitchFamily="50" charset="-128"/>
            </a:endParaRPr>
          </a:p>
          <a:p>
            <a:pPr marL="342900" indent="-342900">
              <a:buFont typeface="+mj-ea"/>
              <a:buAutoNum type="circleNumDbPlain" startAt="2"/>
            </a:pPr>
            <a:endParaRPr lang="en-US" altLang="ja-JP" dirty="0">
              <a:solidFill>
                <a:srgbClr val="002060"/>
              </a:solidFill>
              <a:latin typeface="HGSｺﾞｼｯｸE" panose="020B0900000000000000" pitchFamily="50" charset="-128"/>
              <a:ea typeface="HGSｺﾞｼｯｸE" panose="020B0900000000000000" pitchFamily="50" charset="-128"/>
            </a:endParaRPr>
          </a:p>
          <a:p>
            <a:pPr marL="342900" indent="-342900">
              <a:buFont typeface="+mj-ea"/>
              <a:buAutoNum type="circleNumDbPlain" startAt="2"/>
            </a:pPr>
            <a:endParaRPr kumimoji="1" lang="en-US" altLang="ja-JP" dirty="0" smtClean="0">
              <a:solidFill>
                <a:srgbClr val="002060"/>
              </a:solidFill>
              <a:latin typeface="HGSｺﾞｼｯｸE" panose="020B0900000000000000" pitchFamily="50" charset="-128"/>
              <a:ea typeface="HGSｺﾞｼｯｸE" panose="020B0900000000000000" pitchFamily="50" charset="-128"/>
            </a:endParaRPr>
          </a:p>
          <a:p>
            <a:pPr marL="342900" indent="-342900">
              <a:buFont typeface="+mj-ea"/>
              <a:buAutoNum type="circleNumDbPlain" startAt="2"/>
            </a:pPr>
            <a:endParaRPr lang="en-US" altLang="ja-JP" dirty="0">
              <a:solidFill>
                <a:srgbClr val="002060"/>
              </a:solidFill>
              <a:latin typeface="HGSｺﾞｼｯｸE" panose="020B0900000000000000" pitchFamily="50" charset="-128"/>
              <a:ea typeface="HGSｺﾞｼｯｸE" panose="020B0900000000000000" pitchFamily="50" charset="-128"/>
            </a:endParaRPr>
          </a:p>
          <a:p>
            <a:pPr marL="342900" indent="-342900">
              <a:buFont typeface="+mj-ea"/>
              <a:buAutoNum type="circleNumDbPlain" startAt="2"/>
            </a:pPr>
            <a:endParaRPr kumimoji="1" lang="en-US" altLang="ja-JP" dirty="0" smtClean="0">
              <a:solidFill>
                <a:srgbClr val="002060"/>
              </a:solidFill>
              <a:latin typeface="HGSｺﾞｼｯｸE" panose="020B0900000000000000" pitchFamily="50" charset="-128"/>
              <a:ea typeface="HGSｺﾞｼｯｸE" panose="020B0900000000000000" pitchFamily="50" charset="-128"/>
            </a:endParaRPr>
          </a:p>
          <a:p>
            <a:pPr marL="342900" indent="-342900">
              <a:buFont typeface="+mj-ea"/>
              <a:buAutoNum type="circleNumDbPlain" startAt="2"/>
            </a:pPr>
            <a:endParaRPr lang="en-US" altLang="ja-JP" dirty="0">
              <a:solidFill>
                <a:srgbClr val="002060"/>
              </a:solidFill>
              <a:latin typeface="HGSｺﾞｼｯｸE" panose="020B0900000000000000" pitchFamily="50" charset="-128"/>
              <a:ea typeface="HGSｺﾞｼｯｸE" panose="020B0900000000000000" pitchFamily="50" charset="-128"/>
            </a:endParaRPr>
          </a:p>
          <a:p>
            <a:pPr marL="342900" indent="-342900">
              <a:buFont typeface="+mj-ea"/>
              <a:buAutoNum type="circleNumDbPlain" startAt="2"/>
            </a:pPr>
            <a:endParaRPr kumimoji="1" lang="en-US" altLang="ja-JP" dirty="0" smtClean="0">
              <a:solidFill>
                <a:srgbClr val="002060"/>
              </a:solidFill>
              <a:latin typeface="HGSｺﾞｼｯｸE" panose="020B0900000000000000" pitchFamily="50" charset="-128"/>
              <a:ea typeface="HGSｺﾞｼｯｸE" panose="020B0900000000000000" pitchFamily="50" charset="-128"/>
            </a:endParaRPr>
          </a:p>
          <a:p>
            <a:pPr marL="342900" indent="-342900">
              <a:buFont typeface="+mj-ea"/>
              <a:buAutoNum type="circleNumDbPlain" startAt="2"/>
            </a:pPr>
            <a:endParaRPr lang="en-US" altLang="ja-JP" dirty="0">
              <a:solidFill>
                <a:srgbClr val="002060"/>
              </a:solidFill>
              <a:latin typeface="HGSｺﾞｼｯｸE" panose="020B0900000000000000" pitchFamily="50" charset="-128"/>
              <a:ea typeface="HGSｺﾞｼｯｸE" panose="020B0900000000000000" pitchFamily="50" charset="-128"/>
            </a:endParaRPr>
          </a:p>
          <a:p>
            <a:pPr marL="342900" indent="-342900">
              <a:buFont typeface="+mj-ea"/>
              <a:buAutoNum type="circleNumDbPlain" startAt="2"/>
            </a:pPr>
            <a:endParaRPr kumimoji="1" lang="en-US" altLang="ja-JP" dirty="0" smtClean="0">
              <a:solidFill>
                <a:srgbClr val="002060"/>
              </a:solidFill>
              <a:latin typeface="HGSｺﾞｼｯｸE" panose="020B0900000000000000" pitchFamily="50" charset="-128"/>
              <a:ea typeface="HGSｺﾞｼｯｸE" panose="020B0900000000000000" pitchFamily="50" charset="-128"/>
            </a:endParaRPr>
          </a:p>
          <a:p>
            <a:pPr marL="342900" indent="-342900">
              <a:buFont typeface="+mj-ea"/>
              <a:buAutoNum type="circleNumDbPlain" startAt="2"/>
            </a:pPr>
            <a:r>
              <a:rPr lang="ja-JP" altLang="en-US" dirty="0" smtClean="0">
                <a:solidFill>
                  <a:srgbClr val="002060"/>
                </a:solidFill>
                <a:latin typeface="HGSｺﾞｼｯｸE" panose="020B0900000000000000" pitchFamily="50" charset="-128"/>
                <a:ea typeface="HGSｺﾞｼｯｸE" panose="020B0900000000000000" pitchFamily="50" charset="-128"/>
              </a:rPr>
              <a:t>フルハーネス型安全帯の必要な機能を有しながら、腰への負担軽減につながるモノ</a:t>
            </a:r>
            <a:endParaRPr lang="en-US" altLang="ja-JP" dirty="0" smtClean="0">
              <a:solidFill>
                <a:srgbClr val="002060"/>
              </a:solidFill>
              <a:latin typeface="HGSｺﾞｼｯｸE" panose="020B0900000000000000" pitchFamily="50" charset="-128"/>
              <a:ea typeface="HGSｺﾞｼｯｸE" panose="020B0900000000000000" pitchFamily="50" charset="-128"/>
            </a:endParaRPr>
          </a:p>
          <a:p>
            <a:pPr marL="800100" lvl="1" indent="-342900">
              <a:buFont typeface="Wingdings" panose="05000000000000000000" pitchFamily="2" charset="2"/>
              <a:buChar char="Ø"/>
            </a:pPr>
            <a:r>
              <a:rPr lang="ja-JP" altLang="en-US" dirty="0">
                <a:solidFill>
                  <a:srgbClr val="002060"/>
                </a:solidFill>
                <a:latin typeface="HGSｺﾞｼｯｸE" panose="020B0900000000000000" pitchFamily="50" charset="-128"/>
                <a:ea typeface="HGSｺﾞｼｯｸE" panose="020B0900000000000000" pitchFamily="50" charset="-128"/>
              </a:rPr>
              <a:t>清水建設</a:t>
            </a:r>
            <a:r>
              <a:rPr lang="en-US" altLang="ja-JP" dirty="0">
                <a:solidFill>
                  <a:srgbClr val="002060"/>
                </a:solidFill>
                <a:latin typeface="HGSｺﾞｼｯｸE" panose="020B0900000000000000" pitchFamily="50" charset="-128"/>
                <a:ea typeface="HGSｺﾞｼｯｸE" panose="020B0900000000000000" pitchFamily="50" charset="-128"/>
              </a:rPr>
              <a:t>×</a:t>
            </a:r>
            <a:r>
              <a:rPr lang="ja-JP" altLang="en-US" dirty="0" smtClean="0">
                <a:solidFill>
                  <a:srgbClr val="002060"/>
                </a:solidFill>
                <a:latin typeface="HGSｺﾞｼｯｸE" panose="020B0900000000000000" pitchFamily="50" charset="-128"/>
                <a:ea typeface="HGSｺﾞｼｯｸE" panose="020B0900000000000000" pitchFamily="50" charset="-128"/>
              </a:rPr>
              <a:t>ユーピーアール㈱</a:t>
            </a:r>
            <a:endParaRPr lang="ja-JP" altLang="en-US" dirty="0">
              <a:solidFill>
                <a:srgbClr val="002060"/>
              </a:solidFill>
              <a:latin typeface="HGSｺﾞｼｯｸE" panose="020B0900000000000000" pitchFamily="50" charset="-128"/>
              <a:ea typeface="HGSｺﾞｼｯｸE" panose="020B0900000000000000" pitchFamily="50" charset="-128"/>
            </a:endParaRPr>
          </a:p>
          <a:p>
            <a:pPr lvl="1"/>
            <a:r>
              <a:rPr kumimoji="1" lang="en-US" altLang="ja-JP" dirty="0" smtClean="0">
                <a:solidFill>
                  <a:srgbClr val="002060"/>
                </a:solidFill>
                <a:latin typeface="HGSｺﾞｼｯｸE" panose="020B0900000000000000" pitchFamily="50" charset="-128"/>
                <a:ea typeface="HGSｺﾞｼｯｸE" panose="020B0900000000000000" pitchFamily="50" charset="-128"/>
              </a:rPr>
              <a:t>       </a:t>
            </a:r>
            <a:r>
              <a:rPr lang="ja-JP" altLang="en-US" dirty="0" smtClean="0">
                <a:solidFill>
                  <a:srgbClr val="0070C0"/>
                </a:solidFill>
                <a:latin typeface="HGSｺﾞｼｯｸE" panose="020B0900000000000000" pitchFamily="50" charset="-128"/>
                <a:ea typeface="HGSｺﾞｼｯｸE" panose="020B0900000000000000" pitchFamily="50" charset="-128"/>
              </a:rPr>
              <a:t>フルハーネス・ジョイントパーツ付き「サポートジャケット」</a:t>
            </a:r>
            <a:endParaRPr kumimoji="1" lang="ja-JP" altLang="en-US" dirty="0">
              <a:solidFill>
                <a:srgbClr val="002060"/>
              </a:solidFill>
              <a:latin typeface="HGSｺﾞｼｯｸE" panose="020B0900000000000000" pitchFamily="50" charset="-128"/>
              <a:ea typeface="HGSｺﾞｼｯｸE" panose="020B0900000000000000" pitchFamily="50" charset="-128"/>
            </a:endParaRPr>
          </a:p>
        </p:txBody>
      </p:sp>
      <p:pic>
        <p:nvPicPr>
          <p:cNvPr id="2" name="図 1"/>
          <p:cNvPicPr>
            <a:picLocks noChangeAspect="1"/>
          </p:cNvPicPr>
          <p:nvPr/>
        </p:nvPicPr>
        <p:blipFill rotWithShape="1">
          <a:blip r:embed="rId3"/>
          <a:srcRect l="26618" r="27023"/>
          <a:stretch/>
        </p:blipFill>
        <p:spPr>
          <a:xfrm>
            <a:off x="8625499" y="1190169"/>
            <a:ext cx="1476375" cy="2123153"/>
          </a:xfrm>
          <a:prstGeom prst="rect">
            <a:avLst/>
          </a:prstGeom>
        </p:spPr>
      </p:pic>
      <p:sp>
        <p:nvSpPr>
          <p:cNvPr id="11" name="テキスト ボックス 10"/>
          <p:cNvSpPr txBox="1"/>
          <p:nvPr/>
        </p:nvSpPr>
        <p:spPr>
          <a:xfrm>
            <a:off x="581025" y="1590027"/>
            <a:ext cx="7755173" cy="1323439"/>
          </a:xfrm>
          <a:prstGeom prst="rect">
            <a:avLst/>
          </a:prstGeom>
          <a:noFill/>
        </p:spPr>
        <p:txBody>
          <a:bodyPr wrap="square" rtlCol="0">
            <a:spAutoFit/>
          </a:bodyPr>
          <a:lstStyle/>
          <a:p>
            <a:pPr marL="285750" indent="-285750">
              <a:buFont typeface="Wingdings" panose="05000000000000000000" pitchFamily="2" charset="2"/>
              <a:buChar char="l"/>
            </a:pPr>
            <a:r>
              <a:rPr lang="ja-JP" altLang="en-US" sz="1600" dirty="0" smtClean="0">
                <a:latin typeface="HGSｺﾞｼｯｸM" panose="020B0600000000000000" pitchFamily="50" charset="-128"/>
                <a:ea typeface="HGSｺﾞｼｯｸM" panose="020B0600000000000000" pitchFamily="50" charset="-128"/>
              </a:rPr>
              <a:t>ミドリ</a:t>
            </a:r>
            <a:r>
              <a:rPr lang="ja-JP" altLang="en-US" sz="1600" dirty="0">
                <a:latin typeface="HGSｺﾞｼｯｸM" panose="020B0600000000000000" pitchFamily="50" charset="-128"/>
                <a:ea typeface="HGSｺﾞｼｯｸM" panose="020B0600000000000000" pitchFamily="50" charset="-128"/>
              </a:rPr>
              <a:t>安全新潟の高橋社長がゴルフズボンの腰補助ベルトがニッカポッカをはじめとした作業ズボンに装着可能かどうかを社内で検討</a:t>
            </a:r>
            <a:r>
              <a:rPr lang="ja-JP" altLang="en-US" sz="1600" dirty="0" smtClean="0">
                <a:latin typeface="HGSｺﾞｼｯｸM" panose="020B0600000000000000" pitchFamily="50" charset="-128"/>
                <a:ea typeface="HGSｺﾞｼｯｸM" panose="020B0600000000000000" pitchFamily="50" charset="-128"/>
              </a:rPr>
              <a:t>する</a:t>
            </a:r>
            <a:endParaRPr lang="en-US" altLang="ja-JP" sz="1600" dirty="0" smtClean="0">
              <a:latin typeface="HGSｺﾞｼｯｸM" panose="020B0600000000000000" pitchFamily="50" charset="-128"/>
              <a:ea typeface="HGSｺﾞｼｯｸM" panose="020B0600000000000000" pitchFamily="50" charset="-128"/>
            </a:endParaRPr>
          </a:p>
          <a:p>
            <a:pPr marL="285750" indent="-285750">
              <a:buFont typeface="Wingdings" panose="05000000000000000000" pitchFamily="2" charset="2"/>
              <a:buChar char="l"/>
            </a:pPr>
            <a:r>
              <a:rPr lang="ja-JP" altLang="en-US" sz="1600" dirty="0">
                <a:latin typeface="HGSｺﾞｼｯｸM" panose="020B0600000000000000" pitchFamily="50" charset="-128"/>
                <a:ea typeface="HGSｺﾞｼｯｸM" panose="020B0600000000000000" pitchFamily="50" charset="-128"/>
              </a:rPr>
              <a:t>その他ベルト方式の腰補助について先の検討会に参加していただいた本社の研究員へ相談する</a:t>
            </a:r>
          </a:p>
          <a:p>
            <a:pPr marL="285750" indent="-285750">
              <a:buFont typeface="Wingdings" panose="05000000000000000000" pitchFamily="2" charset="2"/>
              <a:buChar char="l"/>
            </a:pPr>
            <a:r>
              <a:rPr lang="ja-JP" altLang="en-US" sz="1600" dirty="0">
                <a:latin typeface="HGSｺﾞｼｯｸM" panose="020B0600000000000000" pitchFamily="50" charset="-128"/>
                <a:ea typeface="HGSｺﾞｼｯｸM" panose="020B0600000000000000" pitchFamily="50" charset="-128"/>
              </a:rPr>
              <a:t>試作品等ができたら、作業員への試着をお願い</a:t>
            </a:r>
            <a:r>
              <a:rPr lang="ja-JP" altLang="en-US" sz="1600" dirty="0" smtClean="0">
                <a:latin typeface="HGSｺﾞｼｯｸM" panose="020B0600000000000000" pitchFamily="50" charset="-128"/>
                <a:ea typeface="HGSｺﾞｼｯｸM" panose="020B0600000000000000" pitchFamily="50" charset="-128"/>
              </a:rPr>
              <a:t>する</a:t>
            </a:r>
            <a:endParaRPr lang="ja-JP" altLang="en-US" sz="1600" dirty="0">
              <a:latin typeface="HGSｺﾞｼｯｸM" panose="020B0600000000000000" pitchFamily="50" charset="-128"/>
              <a:ea typeface="HGSｺﾞｼｯｸM" panose="020B0600000000000000" pitchFamily="50" charset="-128"/>
            </a:endParaRPr>
          </a:p>
        </p:txBody>
      </p:sp>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2660" y="4225829"/>
            <a:ext cx="2611429" cy="1904969"/>
          </a:xfrm>
          <a:prstGeom prst="rect">
            <a:avLst/>
          </a:prstGeom>
        </p:spPr>
      </p:pic>
      <p:sp>
        <p:nvSpPr>
          <p:cNvPr id="13" name="テキスト ボックス 12"/>
          <p:cNvSpPr txBox="1"/>
          <p:nvPr/>
        </p:nvSpPr>
        <p:spPr>
          <a:xfrm>
            <a:off x="749862" y="4845311"/>
            <a:ext cx="7755173" cy="1569660"/>
          </a:xfrm>
          <a:prstGeom prst="rect">
            <a:avLst/>
          </a:prstGeom>
          <a:noFill/>
        </p:spPr>
        <p:txBody>
          <a:bodyPr wrap="square" rtlCol="0">
            <a:spAutoFit/>
          </a:bodyPr>
          <a:lstStyle/>
          <a:p>
            <a:r>
              <a:rPr lang="ja-JP" altLang="en-US" sz="1600" dirty="0" smtClean="0">
                <a:latin typeface="HGSｺﾞｼｯｸM" panose="020B0600000000000000" pitchFamily="50" charset="-128"/>
                <a:ea typeface="HGSｺﾞｼｯｸM" panose="020B0600000000000000" pitchFamily="50" charset="-128"/>
              </a:rPr>
              <a:t>「サポートジャケット」を１組購入</a:t>
            </a:r>
            <a:r>
              <a:rPr lang="ja-JP" altLang="en-US" sz="1600" dirty="0">
                <a:latin typeface="HGSｺﾞｼｯｸM" panose="020B0600000000000000" pitchFamily="50" charset="-128"/>
                <a:ea typeface="HGSｺﾞｼｯｸM" panose="020B0600000000000000" pitchFamily="50" charset="-128"/>
              </a:rPr>
              <a:t>して</a:t>
            </a:r>
            <a:r>
              <a:rPr lang="ja-JP" altLang="en-US" sz="1600" dirty="0" smtClean="0">
                <a:latin typeface="HGSｺﾞｼｯｸM" panose="020B0600000000000000" pitchFamily="50" charset="-128"/>
                <a:ea typeface="HGSｺﾞｼｯｸM" panose="020B0600000000000000" pitchFamily="50" charset="-128"/>
              </a:rPr>
              <a:t>、足場の組払いや鉄骨工事</a:t>
            </a:r>
            <a:r>
              <a:rPr lang="ja-JP" altLang="en-US" sz="1600" dirty="0">
                <a:latin typeface="HGSｺﾞｼｯｸM" panose="020B0600000000000000" pitchFamily="50" charset="-128"/>
                <a:ea typeface="HGSｺﾞｼｯｸM" panose="020B0600000000000000" pitchFamily="50" charset="-128"/>
              </a:rPr>
              <a:t>を行う現場のある会社（植木組・加賀田組・福田組・本間組</a:t>
            </a:r>
            <a:r>
              <a:rPr lang="ja-JP" altLang="en-US" sz="1600" dirty="0" smtClean="0">
                <a:latin typeface="HGSｺﾞｼｯｸM" panose="020B0600000000000000" pitchFamily="50" charset="-128"/>
                <a:ea typeface="HGSｺﾞｼｯｸM" panose="020B0600000000000000" pitchFamily="50" charset="-128"/>
              </a:rPr>
              <a:t>）に貸与して、とび職の作業員に</a:t>
            </a:r>
            <a:r>
              <a:rPr lang="ja-JP" altLang="en-US" sz="1600" dirty="0">
                <a:latin typeface="HGSｺﾞｼｯｸM" panose="020B0600000000000000" pitchFamily="50" charset="-128"/>
                <a:ea typeface="HGSｺﾞｼｯｸM" panose="020B0600000000000000" pitchFamily="50" charset="-128"/>
              </a:rPr>
              <a:t>試着してもらい意見を</a:t>
            </a:r>
            <a:r>
              <a:rPr lang="ja-JP" altLang="en-US" sz="1600" dirty="0" smtClean="0">
                <a:latin typeface="HGSｺﾞｼｯｸM" panose="020B0600000000000000" pitchFamily="50" charset="-128"/>
                <a:ea typeface="HGSｺﾞｼｯｸM" panose="020B0600000000000000" pitchFamily="50" charset="-128"/>
              </a:rPr>
              <a:t>聞く</a:t>
            </a:r>
            <a:endParaRPr lang="en-US" altLang="ja-JP" sz="1600" dirty="0" smtClean="0">
              <a:latin typeface="HGSｺﾞｼｯｸM" panose="020B0600000000000000" pitchFamily="50" charset="-128"/>
              <a:ea typeface="HGSｺﾞｼｯｸM" panose="020B0600000000000000" pitchFamily="50" charset="-128"/>
            </a:endParaRPr>
          </a:p>
          <a:p>
            <a:endParaRPr lang="en-US" altLang="ja-JP" sz="1600" dirty="0">
              <a:latin typeface="HGSｺﾞｼｯｸM" panose="020B0600000000000000" pitchFamily="50" charset="-128"/>
              <a:ea typeface="HGSｺﾞｼｯｸM" panose="020B0600000000000000" pitchFamily="50" charset="-128"/>
            </a:endParaRPr>
          </a:p>
          <a:p>
            <a:r>
              <a:rPr lang="en-US" altLang="ja-JP" sz="1600" dirty="0">
                <a:latin typeface="HGSｺﾞｼｯｸM" panose="020B0600000000000000" pitchFamily="50" charset="-128"/>
                <a:ea typeface="HGSｺﾞｼｯｸM" panose="020B0600000000000000" pitchFamily="50" charset="-128"/>
              </a:rPr>
              <a:t>U</a:t>
            </a:r>
            <a:r>
              <a:rPr lang="ja-JP" altLang="en-US" sz="1600" dirty="0">
                <a:latin typeface="HGSｺﾞｼｯｸM" panose="020B0600000000000000" pitchFamily="50" charset="-128"/>
                <a:ea typeface="HGSｺﾞｼｯｸM" panose="020B0600000000000000" pitchFamily="50" charset="-128"/>
              </a:rPr>
              <a:t>ＰＲ社の</a:t>
            </a:r>
            <a:r>
              <a:rPr lang="en-US" altLang="ja-JP" sz="1600" dirty="0">
                <a:latin typeface="HGSｺﾞｼｯｸM" panose="020B0600000000000000" pitchFamily="50" charset="-128"/>
                <a:ea typeface="HGSｺﾞｼｯｸM" panose="020B0600000000000000" pitchFamily="50" charset="-128"/>
              </a:rPr>
              <a:t>H</a:t>
            </a:r>
            <a:r>
              <a:rPr lang="ja-JP" altLang="en-US" sz="1600" dirty="0">
                <a:latin typeface="HGSｺﾞｼｯｸM" panose="020B0600000000000000" pitchFamily="50" charset="-128"/>
                <a:ea typeface="HGSｺﾞｼｯｸM" panose="020B0600000000000000" pitchFamily="50" charset="-128"/>
              </a:rPr>
              <a:t>Ｐ参照　</a:t>
            </a:r>
            <a:r>
              <a:rPr lang="en-US" altLang="ja-JP" sz="1600" dirty="0">
                <a:latin typeface="HGSｺﾞｼｯｸM" panose="020B0600000000000000" pitchFamily="50" charset="-128"/>
                <a:ea typeface="HGSｺﾞｼｯｸM" panose="020B0600000000000000" pitchFamily="50" charset="-128"/>
                <a:hlinkClick r:id="rId5"/>
              </a:rPr>
              <a:t>https://www.upr-net.co.jp/suit</a:t>
            </a:r>
            <a:r>
              <a:rPr lang="en-US" altLang="ja-JP" sz="1600" dirty="0" smtClean="0">
                <a:latin typeface="HGSｺﾞｼｯｸM" panose="020B0600000000000000" pitchFamily="50" charset="-128"/>
                <a:ea typeface="HGSｺﾞｼｯｸM" panose="020B0600000000000000" pitchFamily="50" charset="-128"/>
                <a:hlinkClick r:id="rId5"/>
              </a:rPr>
              <a:t>/</a:t>
            </a:r>
            <a:endParaRPr lang="en-US" altLang="ja-JP" sz="1600" dirty="0" smtClean="0">
              <a:latin typeface="HGSｺﾞｼｯｸM" panose="020B0600000000000000" pitchFamily="50" charset="-128"/>
              <a:ea typeface="HGSｺﾞｼｯｸM" panose="020B0600000000000000" pitchFamily="50" charset="-128"/>
            </a:endParaRPr>
          </a:p>
          <a:p>
            <a:endParaRPr lang="ja-JP" altLang="en-US" sz="1600" dirty="0">
              <a:latin typeface="HGSｺﾞｼｯｸM" panose="020B0600000000000000" pitchFamily="50" charset="-128"/>
              <a:ea typeface="HGSｺﾞｼｯｸM" panose="020B0600000000000000" pitchFamily="50" charset="-128"/>
            </a:endParaRPr>
          </a:p>
        </p:txBody>
      </p:sp>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6976" y="479502"/>
            <a:ext cx="736823" cy="736823"/>
          </a:xfrm>
          <a:prstGeom prst="rect">
            <a:avLst/>
          </a:prstGeom>
        </p:spPr>
      </p:pic>
      <p:sp>
        <p:nvSpPr>
          <p:cNvPr id="6" name="スライド番号プレースホルダー 5"/>
          <p:cNvSpPr>
            <a:spLocks noGrp="1"/>
          </p:cNvSpPr>
          <p:nvPr>
            <p:ph type="sldNum" sz="quarter" idx="12"/>
          </p:nvPr>
        </p:nvSpPr>
        <p:spPr/>
        <p:txBody>
          <a:bodyPr/>
          <a:lstStyle/>
          <a:p>
            <a:fld id="{E546A27F-5BA7-425D-BEAE-9A08454FA985}" type="slidenum">
              <a:rPr kumimoji="1" lang="ja-JP" altLang="en-US" smtClean="0"/>
              <a:t>30</a:t>
            </a:fld>
            <a:endParaRPr kumimoji="1" lang="ja-JP" altLang="en-US"/>
          </a:p>
        </p:txBody>
      </p:sp>
    </p:spTree>
    <p:extLst>
      <p:ext uri="{BB962C8B-B14F-4D97-AF65-F5344CB8AC3E}">
        <p14:creationId xmlns:p14="http://schemas.microsoft.com/office/powerpoint/2010/main" val="1532834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p:cNvSpPr txBox="1">
            <a:spLocks/>
          </p:cNvSpPr>
          <p:nvPr/>
        </p:nvSpPr>
        <p:spPr>
          <a:xfrm>
            <a:off x="395052" y="311700"/>
            <a:ext cx="3500673" cy="593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solidFill>
                  <a:srgbClr val="002060"/>
                </a:solidFill>
                <a:latin typeface="HGPｺﾞｼｯｸE" panose="020B0900000000000000" pitchFamily="50" charset="-128"/>
                <a:ea typeface="HGPｺﾞｼｯｸE" panose="020B0900000000000000" pitchFamily="50" charset="-128"/>
              </a:rPr>
              <a:t>４．市販品の試着検証等</a:t>
            </a:r>
            <a:endParaRPr lang="en-US" altLang="ja-JP" sz="2000" dirty="0">
              <a:solidFill>
                <a:srgbClr val="0070C0"/>
              </a:solidFill>
              <a:latin typeface="HGPｺﾞｼｯｸE" panose="020B0900000000000000" pitchFamily="50" charset="-128"/>
              <a:ea typeface="HGPｺﾞｼｯｸE" panose="020B0900000000000000" pitchFamily="50" charset="-128"/>
            </a:endParaRPr>
          </a:p>
        </p:txBody>
      </p:sp>
      <p:sp>
        <p:nvSpPr>
          <p:cNvPr id="3" name="テキスト ボックス 2"/>
          <p:cNvSpPr txBox="1"/>
          <p:nvPr/>
        </p:nvSpPr>
        <p:spPr>
          <a:xfrm>
            <a:off x="466725" y="904876"/>
            <a:ext cx="5257798" cy="369332"/>
          </a:xfrm>
          <a:prstGeom prst="rect">
            <a:avLst/>
          </a:prstGeom>
          <a:noFill/>
        </p:spPr>
        <p:txBody>
          <a:bodyPr wrap="square" rtlCol="0">
            <a:spAutoFit/>
          </a:bodyPr>
          <a:lstStyle/>
          <a:p>
            <a:r>
              <a:rPr kumimoji="1" lang="ja-JP" altLang="en-US" dirty="0" smtClean="0">
                <a:solidFill>
                  <a:srgbClr val="002060"/>
                </a:solidFill>
                <a:latin typeface="HGSｺﾞｼｯｸE" panose="020B0900000000000000" pitchFamily="50" charset="-128"/>
                <a:ea typeface="HGSｺﾞｼｯｸE" panose="020B0900000000000000" pitchFamily="50" charset="-128"/>
              </a:rPr>
              <a:t>①　調査内容</a:t>
            </a:r>
            <a:endParaRPr kumimoji="1" lang="ja-JP" altLang="en-US" dirty="0">
              <a:solidFill>
                <a:srgbClr val="002060"/>
              </a:solidFill>
              <a:latin typeface="HGSｺﾞｼｯｸE" panose="020B0900000000000000" pitchFamily="50" charset="-128"/>
              <a:ea typeface="HGSｺﾞｼｯｸE" panose="020B0900000000000000" pitchFamily="50" charset="-128"/>
            </a:endParaRPr>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8776" t="7361" r="6029" b="3750"/>
          <a:stretch/>
        </p:blipFill>
        <p:spPr>
          <a:xfrm>
            <a:off x="5724524" y="311700"/>
            <a:ext cx="4377349" cy="6455078"/>
          </a:xfrm>
          <a:prstGeom prst="rect">
            <a:avLst/>
          </a:prstGeom>
        </p:spPr>
      </p:pic>
      <p:sp>
        <p:nvSpPr>
          <p:cNvPr id="2" name="テキスト ボックス 1"/>
          <p:cNvSpPr txBox="1"/>
          <p:nvPr/>
        </p:nvSpPr>
        <p:spPr>
          <a:xfrm>
            <a:off x="466725" y="1274208"/>
            <a:ext cx="5117227" cy="3416320"/>
          </a:xfrm>
          <a:prstGeom prst="rect">
            <a:avLst/>
          </a:prstGeom>
          <a:noFill/>
        </p:spPr>
        <p:txBody>
          <a:bodyPr wrap="square" rtlCol="0">
            <a:spAutoFit/>
          </a:bodyPr>
          <a:lstStyle/>
          <a:p>
            <a:pPr marL="342900" indent="-342900">
              <a:buFont typeface="+mj-lt"/>
              <a:buAutoNum type="alphaLcPeriod"/>
            </a:pPr>
            <a:r>
              <a:rPr lang="ja-JP" altLang="en-US" dirty="0" smtClean="0"/>
              <a:t>効果</a:t>
            </a:r>
            <a:r>
              <a:rPr lang="ja-JP" altLang="en-US" dirty="0"/>
              <a:t>：重量物の取り扱い、同姿勢の維持等における腰への負担の軽減</a:t>
            </a:r>
            <a:r>
              <a:rPr lang="ja-JP" altLang="en-US" dirty="0" smtClean="0"/>
              <a:t>具合</a:t>
            </a:r>
            <a:endParaRPr lang="en-US" altLang="ja-JP" dirty="0" smtClean="0"/>
          </a:p>
          <a:p>
            <a:pPr marL="342900" indent="-342900">
              <a:buFont typeface="+mj-lt"/>
              <a:buAutoNum type="alphaLcPeriod"/>
            </a:pPr>
            <a:r>
              <a:rPr lang="ja-JP" altLang="en-US" dirty="0"/>
              <a:t>適用：どのような作業内容（姿勢）において、上記効果を感じるか</a:t>
            </a:r>
          </a:p>
          <a:p>
            <a:pPr marL="342900" indent="-342900">
              <a:buFont typeface="+mj-lt"/>
              <a:buAutoNum type="alphaLcPeriod"/>
            </a:pPr>
            <a:r>
              <a:rPr lang="ja-JP" altLang="en-US" dirty="0"/>
              <a:t>装着性：装着・脱着のし易さ、装着時のフィット感・拘束具合</a:t>
            </a:r>
          </a:p>
          <a:p>
            <a:pPr marL="342900" indent="-342900">
              <a:buFont typeface="+mj-lt"/>
              <a:buAutoNum type="alphaLcPeriod"/>
            </a:pPr>
            <a:r>
              <a:rPr lang="ja-JP" altLang="en-US" dirty="0"/>
              <a:t>改善：使いやすさや効果に対する要望やサイズ展開</a:t>
            </a:r>
            <a:r>
              <a:rPr lang="ja-JP" altLang="en-US" dirty="0" smtClean="0"/>
              <a:t>等</a:t>
            </a:r>
            <a:endParaRPr lang="en-US" altLang="ja-JP" dirty="0" smtClean="0"/>
          </a:p>
          <a:p>
            <a:pPr marL="342900" indent="-342900">
              <a:buFont typeface="+mj-lt"/>
              <a:buAutoNum type="alphaLcPeriod"/>
            </a:pPr>
            <a:r>
              <a:rPr lang="ja-JP" altLang="en-US" dirty="0"/>
              <a:t>価格：費用対効果に関する評価 </a:t>
            </a:r>
            <a:endParaRPr lang="en-US" altLang="ja-JP" dirty="0" smtClean="0"/>
          </a:p>
          <a:p>
            <a:pPr marL="342900" indent="-342900">
              <a:buFont typeface="+mj-lt"/>
              <a:buAutoNum type="alphaLcPeriod"/>
            </a:pPr>
            <a:r>
              <a:rPr lang="ja-JP" altLang="en-US" dirty="0"/>
              <a:t>アイデア：製品を構成する材料等の代替品等　</a:t>
            </a:r>
            <a:r>
              <a:rPr lang="en-US" altLang="ja-JP" dirty="0"/>
              <a:t>※</a:t>
            </a:r>
            <a:r>
              <a:rPr lang="ja-JP" altLang="en-US" dirty="0"/>
              <a:t>根拠が無くともイメージで可</a:t>
            </a:r>
          </a:p>
          <a:p>
            <a:pPr marL="342900" indent="-342900">
              <a:buFont typeface="+mj-lt"/>
              <a:buAutoNum type="alphaLcPeriod"/>
            </a:pPr>
            <a:r>
              <a:rPr lang="ja-JP" altLang="en-US" dirty="0" smtClean="0"/>
              <a:t>その他</a:t>
            </a:r>
            <a:endParaRPr lang="ja-JP" altLang="en-US" dirty="0"/>
          </a:p>
        </p:txBody>
      </p:sp>
      <p:sp>
        <p:nvSpPr>
          <p:cNvPr id="7" name="テキスト ボックス 6"/>
          <p:cNvSpPr txBox="1"/>
          <p:nvPr/>
        </p:nvSpPr>
        <p:spPr>
          <a:xfrm>
            <a:off x="466725" y="4690528"/>
            <a:ext cx="5257798" cy="369332"/>
          </a:xfrm>
          <a:prstGeom prst="rect">
            <a:avLst/>
          </a:prstGeom>
          <a:noFill/>
        </p:spPr>
        <p:txBody>
          <a:bodyPr wrap="square" rtlCol="0">
            <a:spAutoFit/>
          </a:bodyPr>
          <a:lstStyle/>
          <a:p>
            <a:r>
              <a:rPr lang="ja-JP" altLang="en-US" dirty="0" smtClean="0">
                <a:solidFill>
                  <a:srgbClr val="002060"/>
                </a:solidFill>
                <a:latin typeface="HGSｺﾞｼｯｸE" panose="020B0900000000000000" pitchFamily="50" charset="-128"/>
                <a:ea typeface="HGSｺﾞｼｯｸE" panose="020B0900000000000000" pitchFamily="50" charset="-128"/>
              </a:rPr>
              <a:t>②　</a:t>
            </a:r>
            <a:r>
              <a:rPr kumimoji="1" lang="ja-JP" altLang="en-US" dirty="0" smtClean="0">
                <a:solidFill>
                  <a:srgbClr val="002060"/>
                </a:solidFill>
                <a:latin typeface="HGSｺﾞｼｯｸE" panose="020B0900000000000000" pitchFamily="50" charset="-128"/>
                <a:ea typeface="HGSｺﾞｼｯｸE" panose="020B0900000000000000" pitchFamily="50" charset="-128"/>
              </a:rPr>
              <a:t>調査数</a:t>
            </a:r>
            <a:endParaRPr kumimoji="1" lang="en-US" altLang="ja-JP" dirty="0" smtClean="0">
              <a:solidFill>
                <a:srgbClr val="002060"/>
              </a:solidFill>
              <a:latin typeface="HGSｺﾞｼｯｸE" panose="020B0900000000000000" pitchFamily="50" charset="-128"/>
              <a:ea typeface="HGSｺﾞｼｯｸE" panose="020B0900000000000000" pitchFamily="50" charset="-128"/>
            </a:endParaRPr>
          </a:p>
        </p:txBody>
      </p:sp>
      <p:sp>
        <p:nvSpPr>
          <p:cNvPr id="6" name="テキスト ボックス 5"/>
          <p:cNvSpPr txBox="1"/>
          <p:nvPr/>
        </p:nvSpPr>
        <p:spPr>
          <a:xfrm>
            <a:off x="466724" y="5059860"/>
            <a:ext cx="5398371" cy="1200329"/>
          </a:xfrm>
          <a:prstGeom prst="rect">
            <a:avLst/>
          </a:prstGeom>
          <a:noFill/>
        </p:spPr>
        <p:txBody>
          <a:bodyPr wrap="square" rtlCol="0">
            <a:spAutoFit/>
          </a:bodyPr>
          <a:lstStyle/>
          <a:p>
            <a:pPr marL="342900" indent="-342900">
              <a:buFont typeface="+mj-lt"/>
              <a:buAutoNum type="alphaLcPeriod"/>
            </a:pPr>
            <a:r>
              <a:rPr lang="ja-JP" altLang="en-US" dirty="0" smtClean="0"/>
              <a:t>タスケル：各社５，６名</a:t>
            </a:r>
            <a:r>
              <a:rPr lang="ja-JP" altLang="en-US" dirty="0"/>
              <a:t>を選定し、調査票を</a:t>
            </a:r>
            <a:r>
              <a:rPr lang="ja-JP" altLang="en-US" dirty="0" smtClean="0"/>
              <a:t>作成（調査数</a:t>
            </a:r>
            <a:r>
              <a:rPr lang="ja-JP" altLang="en-US" dirty="0"/>
              <a:t>は</a:t>
            </a:r>
            <a:r>
              <a:rPr lang="en-US" altLang="ja-JP" dirty="0"/>
              <a:t>20</a:t>
            </a:r>
            <a:r>
              <a:rPr lang="ja-JP" altLang="en-US" dirty="0"/>
              <a:t>～</a:t>
            </a:r>
            <a:r>
              <a:rPr lang="en-US" altLang="ja-JP" dirty="0"/>
              <a:t>24</a:t>
            </a:r>
            <a:r>
              <a:rPr lang="ja-JP" altLang="en-US" dirty="0"/>
              <a:t>程度を</a:t>
            </a:r>
            <a:r>
              <a:rPr lang="ja-JP" altLang="en-US" dirty="0" smtClean="0"/>
              <a:t>想定）</a:t>
            </a:r>
            <a:endParaRPr lang="en-US" altLang="ja-JP" dirty="0" smtClean="0"/>
          </a:p>
          <a:p>
            <a:pPr marL="342900" indent="-342900">
              <a:buFont typeface="+mj-lt"/>
              <a:buAutoNum type="alphaLcPeriod"/>
            </a:pPr>
            <a:r>
              <a:rPr lang="ja-JP" altLang="en-US" dirty="0" smtClean="0"/>
              <a:t>サポートジャケット：試着</a:t>
            </a:r>
            <a:r>
              <a:rPr lang="ja-JP" altLang="en-US" dirty="0"/>
              <a:t>するゼネコンで調整。基本タスケルと同様に５</a:t>
            </a:r>
            <a:r>
              <a:rPr lang="en-US" altLang="ja-JP" dirty="0"/>
              <a:t>,</a:t>
            </a:r>
            <a:r>
              <a:rPr lang="ja-JP" altLang="en-US" dirty="0"/>
              <a:t>６名程度を目安とする</a:t>
            </a:r>
            <a:r>
              <a:rPr lang="ja-JP" altLang="en-US" dirty="0" smtClean="0"/>
              <a:t>。</a:t>
            </a:r>
            <a:r>
              <a:rPr lang="ja-JP" altLang="en-US" dirty="0"/>
              <a:t>　</a:t>
            </a:r>
          </a:p>
        </p:txBody>
      </p:sp>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6976" y="479502"/>
            <a:ext cx="736823" cy="736823"/>
          </a:xfrm>
          <a:prstGeom prst="rect">
            <a:avLst/>
          </a:prstGeom>
        </p:spPr>
      </p:pic>
      <p:sp>
        <p:nvSpPr>
          <p:cNvPr id="11" name="スライド番号プレースホルダー 10"/>
          <p:cNvSpPr>
            <a:spLocks noGrp="1"/>
          </p:cNvSpPr>
          <p:nvPr>
            <p:ph type="sldNum" sz="quarter" idx="12"/>
          </p:nvPr>
        </p:nvSpPr>
        <p:spPr/>
        <p:txBody>
          <a:bodyPr/>
          <a:lstStyle/>
          <a:p>
            <a:fld id="{E546A27F-5BA7-425D-BEAE-9A08454FA985}" type="slidenum">
              <a:rPr kumimoji="1" lang="ja-JP" altLang="en-US" smtClean="0"/>
              <a:t>31</a:t>
            </a:fld>
            <a:endParaRPr kumimoji="1" lang="ja-JP" altLang="en-US"/>
          </a:p>
        </p:txBody>
      </p:sp>
    </p:spTree>
    <p:extLst>
      <p:ext uri="{BB962C8B-B14F-4D97-AF65-F5344CB8AC3E}">
        <p14:creationId xmlns:p14="http://schemas.microsoft.com/office/powerpoint/2010/main" val="2661520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p:cNvSpPr txBox="1">
            <a:spLocks/>
          </p:cNvSpPr>
          <p:nvPr/>
        </p:nvSpPr>
        <p:spPr>
          <a:xfrm>
            <a:off x="395052" y="311700"/>
            <a:ext cx="3500673" cy="593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solidFill>
                  <a:srgbClr val="002060"/>
                </a:solidFill>
                <a:latin typeface="HGPｺﾞｼｯｸE" panose="020B0900000000000000" pitchFamily="50" charset="-128"/>
                <a:ea typeface="HGPｺﾞｼｯｸE" panose="020B0900000000000000" pitchFamily="50" charset="-128"/>
              </a:rPr>
              <a:t>４．市販品の試着検証等</a:t>
            </a:r>
            <a:endParaRPr lang="en-US" altLang="ja-JP" sz="2000" dirty="0">
              <a:solidFill>
                <a:srgbClr val="0070C0"/>
              </a:solidFill>
              <a:latin typeface="HGPｺﾞｼｯｸE" panose="020B0900000000000000" pitchFamily="50" charset="-128"/>
              <a:ea typeface="HGPｺﾞｼｯｸE" panose="020B0900000000000000" pitchFamily="50" charset="-128"/>
            </a:endParaRPr>
          </a:p>
        </p:txBody>
      </p:sp>
      <p:sp>
        <p:nvSpPr>
          <p:cNvPr id="3" name="テキスト ボックス 2"/>
          <p:cNvSpPr txBox="1"/>
          <p:nvPr/>
        </p:nvSpPr>
        <p:spPr>
          <a:xfrm>
            <a:off x="466725" y="904876"/>
            <a:ext cx="5257798" cy="369332"/>
          </a:xfrm>
          <a:prstGeom prst="rect">
            <a:avLst/>
          </a:prstGeom>
          <a:noFill/>
        </p:spPr>
        <p:txBody>
          <a:bodyPr wrap="square" rtlCol="0">
            <a:spAutoFit/>
          </a:bodyPr>
          <a:lstStyle/>
          <a:p>
            <a:r>
              <a:rPr lang="ja-JP" altLang="en-US" dirty="0">
                <a:solidFill>
                  <a:srgbClr val="002060"/>
                </a:solidFill>
                <a:latin typeface="HGSｺﾞｼｯｸE" panose="020B0900000000000000" pitchFamily="50" charset="-128"/>
                <a:ea typeface="HGSｺﾞｼｯｸE" panose="020B0900000000000000" pitchFamily="50" charset="-128"/>
              </a:rPr>
              <a:t>④</a:t>
            </a:r>
            <a:r>
              <a:rPr kumimoji="1" lang="ja-JP" altLang="en-US" dirty="0" smtClean="0">
                <a:solidFill>
                  <a:srgbClr val="002060"/>
                </a:solidFill>
                <a:latin typeface="HGSｺﾞｼｯｸE" panose="020B0900000000000000" pitchFamily="50" charset="-128"/>
                <a:ea typeface="HGSｺﾞｼｯｸE" panose="020B0900000000000000" pitchFamily="50" charset="-128"/>
              </a:rPr>
              <a:t>　調査結果（調査の概要）</a:t>
            </a:r>
            <a:endParaRPr kumimoji="1" lang="ja-JP" altLang="en-US" dirty="0">
              <a:solidFill>
                <a:srgbClr val="002060"/>
              </a:solidFill>
              <a:latin typeface="HGSｺﾞｼｯｸE" panose="020B0900000000000000" pitchFamily="50" charset="-128"/>
              <a:ea typeface="HGSｺﾞｼｯｸE" panose="020B0900000000000000"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799" y="1662566"/>
            <a:ext cx="1743751" cy="2466975"/>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5423" y="1694529"/>
            <a:ext cx="1744394" cy="2467885"/>
          </a:xfrm>
          <a:prstGeom prst="rect">
            <a:avLst/>
          </a:prstGeom>
        </p:spPr>
      </p:pic>
      <p:sp>
        <p:nvSpPr>
          <p:cNvPr id="15" name="テキスト ボックス 14"/>
          <p:cNvSpPr txBox="1"/>
          <p:nvPr/>
        </p:nvSpPr>
        <p:spPr>
          <a:xfrm>
            <a:off x="647700" y="1731428"/>
            <a:ext cx="4914900" cy="4126447"/>
          </a:xfrm>
          <a:prstGeom prst="rect">
            <a:avLst/>
          </a:prstGeom>
          <a:noFill/>
        </p:spPr>
        <p:txBody>
          <a:bodyPr wrap="square" rtlCol="0">
            <a:spAutoFit/>
          </a:bodyPr>
          <a:lstStyle/>
          <a:p>
            <a:endParaRPr kumimoji="1" lang="ja-JP" altLang="en-US" dirty="0"/>
          </a:p>
        </p:txBody>
      </p:sp>
      <p:sp>
        <p:nvSpPr>
          <p:cNvPr id="16" name="テキスト ボックス 15"/>
          <p:cNvSpPr txBox="1"/>
          <p:nvPr/>
        </p:nvSpPr>
        <p:spPr>
          <a:xfrm>
            <a:off x="794981" y="1498052"/>
            <a:ext cx="5818748" cy="5262979"/>
          </a:xfrm>
          <a:prstGeom prst="rect">
            <a:avLst/>
          </a:prstGeom>
          <a:noFill/>
        </p:spPr>
        <p:txBody>
          <a:bodyPr wrap="square" rtlCol="0">
            <a:spAutoFit/>
          </a:bodyPr>
          <a:lstStyle/>
          <a:p>
            <a:r>
              <a:rPr lang="ja-JP" altLang="ja-JP" sz="1400" dirty="0">
                <a:latin typeface="HGPｺﾞｼｯｸE" panose="020B0900000000000000" pitchFamily="50" charset="-128"/>
                <a:ea typeface="HGPｺﾞｼｯｸE" panose="020B0900000000000000" pitchFamily="50" charset="-128"/>
              </a:rPr>
              <a:t>１　調査対象製品</a:t>
            </a:r>
            <a:r>
              <a:rPr lang="en-US" altLang="ja-JP" sz="1400" dirty="0">
                <a:latin typeface="HGPｺﾞｼｯｸM" panose="020B0600000000000000" pitchFamily="50" charset="-128"/>
                <a:ea typeface="HGPｺﾞｼｯｸM" panose="020B0600000000000000" pitchFamily="50" charset="-128"/>
              </a:rPr>
              <a:t>									</a:t>
            </a:r>
            <a:endParaRPr lang="ja-JP" altLang="ja-JP" sz="1400" dirty="0">
              <a:latin typeface="HGPｺﾞｼｯｸM" panose="020B0600000000000000" pitchFamily="50" charset="-128"/>
              <a:ea typeface="HGPｺﾞｼｯｸM" panose="020B0600000000000000" pitchFamily="50" charset="-128"/>
            </a:endParaRPr>
          </a:p>
          <a:p>
            <a:r>
              <a:rPr lang="ja-JP" altLang="en-US" sz="1400" dirty="0" smtClean="0">
                <a:latin typeface="HGPｺﾞｼｯｸM" panose="020B0600000000000000" pitchFamily="50" charset="-128"/>
                <a:ea typeface="HGPｺﾞｼｯｸM" panose="020B0600000000000000" pitchFamily="50" charset="-128"/>
              </a:rPr>
              <a:t>①</a:t>
            </a:r>
            <a:r>
              <a:rPr lang="ja-JP" altLang="ja-JP" sz="1400" dirty="0" smtClean="0">
                <a:latin typeface="HGPｺﾞｼｯｸM" panose="020B0600000000000000" pitchFamily="50" charset="-128"/>
                <a:ea typeface="HGPｺﾞｼｯｸM" panose="020B0600000000000000" pitchFamily="50" charset="-128"/>
              </a:rPr>
              <a:t>「</a:t>
            </a:r>
            <a:r>
              <a:rPr lang="ja-JP" altLang="ja-JP" sz="1400" dirty="0">
                <a:latin typeface="HGPｺﾞｼｯｸM" panose="020B0600000000000000" pitchFamily="50" charset="-128"/>
                <a:ea typeface="HGPｺﾞｼｯｸM" panose="020B0600000000000000" pitchFamily="50" charset="-128"/>
              </a:rPr>
              <a:t>アシストベスト　タスケル</a:t>
            </a:r>
            <a:r>
              <a:rPr lang="ja-JP" altLang="ja-JP" sz="1400" dirty="0" smtClean="0">
                <a:latin typeface="HGPｺﾞｼｯｸM" panose="020B0600000000000000" pitchFamily="50" charset="-128"/>
                <a:ea typeface="HGPｺﾞｼｯｸM" panose="020B0600000000000000" pitchFamily="50" charset="-128"/>
              </a:rPr>
              <a:t>」</a:t>
            </a:r>
            <a:r>
              <a:rPr lang="ja-JP" altLang="en-US" sz="1400" dirty="0">
                <a:latin typeface="HGPｺﾞｼｯｸM" panose="020B0600000000000000" pitchFamily="50" charset="-128"/>
                <a:ea typeface="HGPｺﾞｼｯｸM" panose="020B0600000000000000" pitchFamily="50" charset="-128"/>
              </a:rPr>
              <a:t>（有限会社</a:t>
            </a:r>
            <a:r>
              <a:rPr lang="ja-JP" altLang="en-US" sz="1400" dirty="0" smtClean="0">
                <a:latin typeface="HGPｺﾞｼｯｸM" panose="020B0600000000000000" pitchFamily="50" charset="-128"/>
                <a:ea typeface="HGPｺﾞｼｯｸM" panose="020B0600000000000000" pitchFamily="50" charset="-128"/>
              </a:rPr>
              <a:t>アトリエケー）</a:t>
            </a:r>
            <a:endParaRPr lang="ja-JP" altLang="ja-JP" sz="1400" dirty="0">
              <a:latin typeface="HGPｺﾞｼｯｸM" panose="020B0600000000000000" pitchFamily="50" charset="-128"/>
              <a:ea typeface="HGPｺﾞｼｯｸM" panose="020B0600000000000000" pitchFamily="50" charset="-128"/>
            </a:endParaRPr>
          </a:p>
          <a:p>
            <a:pPr marL="4667250" indent="-4667250"/>
            <a:r>
              <a:rPr lang="ja-JP" altLang="en-US" sz="1400" dirty="0" smtClean="0">
                <a:latin typeface="HGPｺﾞｼｯｸM" panose="020B0600000000000000" pitchFamily="50" charset="-128"/>
                <a:ea typeface="HGPｺﾞｼｯｸM" panose="020B0600000000000000" pitchFamily="50" charset="-128"/>
              </a:rPr>
              <a:t>②</a:t>
            </a:r>
            <a:r>
              <a:rPr lang="ja-JP" altLang="ja-JP" sz="1400" dirty="0" smtClean="0">
                <a:latin typeface="HGPｺﾞｼｯｸM" panose="020B0600000000000000" pitchFamily="50" charset="-128"/>
                <a:ea typeface="HGPｺﾞｼｯｸM" panose="020B0600000000000000" pitchFamily="50" charset="-128"/>
              </a:rPr>
              <a:t>「</a:t>
            </a:r>
            <a:r>
              <a:rPr lang="ja-JP" altLang="ja-JP" sz="1400" dirty="0">
                <a:latin typeface="HGPｺﾞｼｯｸM" panose="020B0600000000000000" pitchFamily="50" charset="-128"/>
                <a:ea typeface="HGPｺﾞｼｯｸM" panose="020B0600000000000000" pitchFamily="50" charset="-128"/>
              </a:rPr>
              <a:t>サポートジャケット</a:t>
            </a:r>
            <a:r>
              <a:rPr lang="en-US" altLang="ja-JP" sz="1400" dirty="0">
                <a:latin typeface="HGPｺﾞｼｯｸM" panose="020B0600000000000000" pitchFamily="50" charset="-128"/>
                <a:ea typeface="HGPｺﾞｼｯｸM" panose="020B0600000000000000" pitchFamily="50" charset="-128"/>
              </a:rPr>
              <a:t>Bb</a:t>
            </a:r>
            <a:r>
              <a:rPr lang="ja-JP" altLang="ja-JP" sz="1400" dirty="0">
                <a:latin typeface="HGPｺﾞｼｯｸM" panose="020B0600000000000000" pitchFamily="50" charset="-128"/>
                <a:ea typeface="HGPｺﾞｼｯｸM" panose="020B0600000000000000" pitchFamily="50" charset="-128"/>
              </a:rPr>
              <a:t>＋</a:t>
            </a:r>
            <a:r>
              <a:rPr lang="en-US" altLang="ja-JP" sz="1400" dirty="0">
                <a:latin typeface="HGPｺﾞｼｯｸM" panose="020B0600000000000000" pitchFamily="50" charset="-128"/>
                <a:ea typeface="HGPｺﾞｼｯｸM" panose="020B0600000000000000" pitchFamily="50" charset="-128"/>
              </a:rPr>
              <a:t>FIT</a:t>
            </a:r>
            <a:r>
              <a:rPr lang="ja-JP" altLang="ja-JP" sz="1400" dirty="0">
                <a:latin typeface="HGPｺﾞｼｯｸM" panose="020B0600000000000000" pitchFamily="50" charset="-128"/>
                <a:ea typeface="HGPｺﾞｼｯｸM" panose="020B0600000000000000" pitchFamily="50" charset="-128"/>
              </a:rPr>
              <a:t>フルハーネスジョイントタイプ</a:t>
            </a:r>
            <a:r>
              <a:rPr lang="ja-JP" altLang="ja-JP" sz="1400" dirty="0" smtClean="0">
                <a:latin typeface="HGPｺﾞｼｯｸM" panose="020B0600000000000000" pitchFamily="50" charset="-128"/>
                <a:ea typeface="HGPｺﾞｼｯｸM" panose="020B0600000000000000" pitchFamily="50" charset="-128"/>
              </a:rPr>
              <a:t>」</a:t>
            </a:r>
            <a:endParaRPr lang="en-US" altLang="ja-JP" sz="1400" dirty="0" smtClean="0">
              <a:latin typeface="HGPｺﾞｼｯｸM" panose="020B0600000000000000" pitchFamily="50" charset="-128"/>
              <a:ea typeface="HGPｺﾞｼｯｸM" panose="020B0600000000000000" pitchFamily="50" charset="-128"/>
            </a:endParaRPr>
          </a:p>
          <a:p>
            <a:pPr marL="4667250" indent="-4667250" algn="r"/>
            <a:r>
              <a:rPr lang="ja-JP" altLang="en-US" sz="1400" dirty="0" smtClean="0">
                <a:latin typeface="HGPｺﾞｼｯｸM" panose="020B0600000000000000" pitchFamily="50" charset="-128"/>
                <a:ea typeface="HGPｺﾞｼｯｸM" panose="020B0600000000000000" pitchFamily="50" charset="-128"/>
              </a:rPr>
              <a:t>（</a:t>
            </a:r>
            <a:r>
              <a:rPr lang="en-US" altLang="ja-JP" sz="1400" dirty="0" smtClean="0">
                <a:latin typeface="HGPｺﾞｼｯｸM" panose="020B0600000000000000" pitchFamily="50" charset="-128"/>
                <a:ea typeface="HGPｺﾞｼｯｸM" panose="020B0600000000000000" pitchFamily="50" charset="-128"/>
              </a:rPr>
              <a:t>UPR</a:t>
            </a:r>
            <a:r>
              <a:rPr lang="ja-JP" altLang="en-US" sz="1400" dirty="0" smtClean="0">
                <a:latin typeface="HGPｺﾞｼｯｸM" panose="020B0600000000000000" pitchFamily="50" charset="-128"/>
                <a:ea typeface="HGPｺﾞｼｯｸM" panose="020B0600000000000000" pitchFamily="50" charset="-128"/>
              </a:rPr>
              <a:t>株式会社＋清水建設）</a:t>
            </a:r>
            <a:endParaRPr lang="ja-JP" altLang="en-US" sz="1400" dirty="0">
              <a:latin typeface="HGPｺﾞｼｯｸM" panose="020B0600000000000000" pitchFamily="50" charset="-128"/>
              <a:ea typeface="HGPｺﾞｼｯｸM" panose="020B0600000000000000" pitchFamily="50" charset="-128"/>
            </a:endParaRPr>
          </a:p>
          <a:p>
            <a:endParaRPr lang="ja-JP" altLang="ja-JP" sz="1400" dirty="0">
              <a:latin typeface="HGPｺﾞｼｯｸM" panose="020B0600000000000000" pitchFamily="50" charset="-128"/>
              <a:ea typeface="HGPｺﾞｼｯｸM" panose="020B0600000000000000" pitchFamily="50" charset="-128"/>
            </a:endParaRPr>
          </a:p>
          <a:p>
            <a:r>
              <a:rPr lang="en-US" altLang="ja-JP" sz="1400" dirty="0">
                <a:latin typeface="HGPｺﾞｼｯｸM" panose="020B0600000000000000" pitchFamily="50" charset="-128"/>
                <a:ea typeface="HGPｺﾞｼｯｸM" panose="020B0600000000000000" pitchFamily="50" charset="-128"/>
              </a:rPr>
              <a:t> </a:t>
            </a:r>
            <a:r>
              <a:rPr lang="ja-JP" altLang="ja-JP" sz="1400" dirty="0" smtClean="0">
                <a:latin typeface="HGPｺﾞｼｯｸE" panose="020B0900000000000000" pitchFamily="50" charset="-128"/>
                <a:ea typeface="HGPｺﾞｼｯｸE" panose="020B0900000000000000" pitchFamily="50" charset="-128"/>
              </a:rPr>
              <a:t>２</a:t>
            </a:r>
            <a:r>
              <a:rPr lang="ja-JP" altLang="ja-JP" sz="1400" dirty="0">
                <a:latin typeface="HGPｺﾞｼｯｸE" panose="020B0900000000000000" pitchFamily="50" charset="-128"/>
                <a:ea typeface="HGPｺﾞｼｯｸE" panose="020B0900000000000000" pitchFamily="50" charset="-128"/>
              </a:rPr>
              <a:t>　調査期間</a:t>
            </a:r>
            <a:r>
              <a:rPr lang="en-US" altLang="ja-JP" sz="1400" dirty="0">
                <a:latin typeface="HGPｺﾞｼｯｸM" panose="020B0600000000000000" pitchFamily="50" charset="-128"/>
                <a:ea typeface="HGPｺﾞｼｯｸM" panose="020B0600000000000000" pitchFamily="50" charset="-128"/>
              </a:rPr>
              <a:t>									</a:t>
            </a:r>
            <a:endParaRPr lang="ja-JP" altLang="ja-JP" sz="1400" dirty="0">
              <a:latin typeface="HGPｺﾞｼｯｸM" panose="020B0600000000000000" pitchFamily="50" charset="-128"/>
              <a:ea typeface="HGPｺﾞｼｯｸM" panose="020B0600000000000000" pitchFamily="50" charset="-128"/>
            </a:endParaRPr>
          </a:p>
          <a:p>
            <a:r>
              <a:rPr lang="ja-JP" altLang="ja-JP" sz="1400" dirty="0">
                <a:latin typeface="HGPｺﾞｼｯｸM" panose="020B0600000000000000" pitchFamily="50" charset="-128"/>
                <a:ea typeface="HGPｺﾞｼｯｸM" panose="020B0600000000000000" pitchFamily="50" charset="-128"/>
              </a:rPr>
              <a:t>　　令和４年１２月１日（木）～１６日（金）</a:t>
            </a:r>
            <a:r>
              <a:rPr lang="en-US" altLang="ja-JP" sz="1400" dirty="0">
                <a:latin typeface="HGPｺﾞｼｯｸM" panose="020B0600000000000000" pitchFamily="50" charset="-128"/>
                <a:ea typeface="HGPｺﾞｼｯｸM" panose="020B0600000000000000" pitchFamily="50" charset="-128"/>
              </a:rPr>
              <a:t>									</a:t>
            </a:r>
            <a:endParaRPr lang="ja-JP" altLang="ja-JP" sz="1400" dirty="0">
              <a:latin typeface="HGPｺﾞｼｯｸM" panose="020B0600000000000000" pitchFamily="50" charset="-128"/>
              <a:ea typeface="HGPｺﾞｼｯｸM" panose="020B0600000000000000" pitchFamily="50" charset="-128"/>
            </a:endParaRPr>
          </a:p>
          <a:p>
            <a:r>
              <a:rPr lang="ja-JP" altLang="ja-JP" sz="1400" dirty="0">
                <a:latin typeface="HGPｺﾞｼｯｸE" panose="020B0900000000000000" pitchFamily="50" charset="-128"/>
                <a:ea typeface="HGPｺﾞｼｯｸE" panose="020B0900000000000000" pitchFamily="50" charset="-128"/>
              </a:rPr>
              <a:t>３　調査対象工種</a:t>
            </a:r>
            <a:r>
              <a:rPr lang="en-US" altLang="ja-JP" sz="1400" dirty="0">
                <a:latin typeface="HGPｺﾞｼｯｸM" panose="020B0600000000000000" pitchFamily="50" charset="-128"/>
                <a:ea typeface="HGPｺﾞｼｯｸM" panose="020B0600000000000000" pitchFamily="50" charset="-128"/>
              </a:rPr>
              <a:t>									</a:t>
            </a:r>
            <a:endParaRPr lang="ja-JP" altLang="ja-JP" sz="1400" dirty="0">
              <a:latin typeface="HGPｺﾞｼｯｸM" panose="020B0600000000000000" pitchFamily="50" charset="-128"/>
              <a:ea typeface="HGPｺﾞｼｯｸM" panose="020B0600000000000000" pitchFamily="50" charset="-128"/>
            </a:endParaRPr>
          </a:p>
          <a:p>
            <a:r>
              <a:rPr lang="ja-JP" altLang="ja-JP" sz="1400" dirty="0">
                <a:latin typeface="HGPｺﾞｼｯｸM" panose="020B0600000000000000" pitchFamily="50" charset="-128"/>
                <a:ea typeface="HGPｺﾞｼｯｸM" panose="020B0600000000000000" pitchFamily="50" charset="-128"/>
              </a:rPr>
              <a:t>型枠工事　　㈱本間組（３人）、㈱植木組（５人）</a:t>
            </a:r>
          </a:p>
          <a:p>
            <a:r>
              <a:rPr lang="ja-JP" altLang="ja-JP" sz="1400" dirty="0">
                <a:latin typeface="HGPｺﾞｼｯｸM" panose="020B0600000000000000" pitchFamily="50" charset="-128"/>
                <a:ea typeface="HGPｺﾞｼｯｸM" panose="020B0600000000000000" pitchFamily="50" charset="-128"/>
              </a:rPr>
              <a:t>左官工事　　㈱福田組（７人）</a:t>
            </a:r>
          </a:p>
          <a:p>
            <a:r>
              <a:rPr lang="ja-JP" altLang="ja-JP" sz="1400" dirty="0">
                <a:latin typeface="HGPｺﾞｼｯｸM" panose="020B0600000000000000" pitchFamily="50" charset="-128"/>
                <a:ea typeface="HGPｺﾞｼｯｸM" panose="020B0600000000000000" pitchFamily="50" charset="-128"/>
              </a:rPr>
              <a:t>鉄筋工事　　㈱加賀田組（６人）</a:t>
            </a:r>
          </a:p>
          <a:p>
            <a:r>
              <a:rPr lang="ja-JP" altLang="en-US" sz="1400" dirty="0" smtClean="0">
                <a:latin typeface="HGPｺﾞｼｯｸM" panose="020B0600000000000000" pitchFamily="50" charset="-128"/>
                <a:ea typeface="HGPｺﾞｼｯｸM" panose="020B0600000000000000" pitchFamily="50" charset="-128"/>
              </a:rPr>
              <a:t>鉄骨建て方鳶</a:t>
            </a:r>
            <a:r>
              <a:rPr lang="ja-JP" altLang="ja-JP" sz="1400" dirty="0" smtClean="0">
                <a:latin typeface="HGPｺﾞｼｯｸM" panose="020B0600000000000000" pitchFamily="50" charset="-128"/>
                <a:ea typeface="HGPｺﾞｼｯｸM" panose="020B0600000000000000" pitchFamily="50" charset="-128"/>
              </a:rPr>
              <a:t>工事</a:t>
            </a:r>
            <a:r>
              <a:rPr lang="ja-JP" altLang="ja-JP" sz="1400" dirty="0">
                <a:latin typeface="HGPｺﾞｼｯｸM" panose="020B0600000000000000" pitchFamily="50" charset="-128"/>
                <a:ea typeface="HGPｺﾞｼｯｸM" panose="020B0600000000000000" pitchFamily="50" charset="-128"/>
              </a:rPr>
              <a:t>　　　㈱福田組（５人）</a:t>
            </a:r>
            <a:r>
              <a:rPr lang="en-US" altLang="ja-JP" sz="1400" dirty="0">
                <a:latin typeface="HGPｺﾞｼｯｸM" panose="020B0600000000000000" pitchFamily="50" charset="-128"/>
                <a:ea typeface="HGPｺﾞｼｯｸM" panose="020B0600000000000000" pitchFamily="50" charset="-128"/>
              </a:rPr>
              <a:t>										</a:t>
            </a:r>
            <a:endParaRPr lang="ja-JP" altLang="ja-JP" sz="1400" dirty="0">
              <a:latin typeface="HGPｺﾞｼｯｸM" panose="020B0600000000000000" pitchFamily="50" charset="-128"/>
              <a:ea typeface="HGPｺﾞｼｯｸM" panose="020B0600000000000000" pitchFamily="50" charset="-128"/>
            </a:endParaRPr>
          </a:p>
          <a:p>
            <a:r>
              <a:rPr lang="ja-JP" altLang="ja-JP" sz="1400" dirty="0">
                <a:latin typeface="HGPｺﾞｼｯｸE" panose="020B0900000000000000" pitchFamily="50" charset="-128"/>
                <a:ea typeface="HGPｺﾞｼｯｸE" panose="020B0900000000000000" pitchFamily="50" charset="-128"/>
              </a:rPr>
              <a:t>４　工種と製品</a:t>
            </a:r>
            <a:r>
              <a:rPr lang="en-US" altLang="ja-JP" sz="1400" dirty="0">
                <a:latin typeface="HGPｺﾞｼｯｸM" panose="020B0600000000000000" pitchFamily="50" charset="-128"/>
                <a:ea typeface="HGPｺﾞｼｯｸM" panose="020B0600000000000000" pitchFamily="50" charset="-128"/>
              </a:rPr>
              <a:t>									</a:t>
            </a:r>
            <a:endParaRPr lang="ja-JP" altLang="ja-JP" sz="1400" dirty="0">
              <a:latin typeface="HGPｺﾞｼｯｸM" panose="020B0600000000000000" pitchFamily="50" charset="-128"/>
              <a:ea typeface="HGPｺﾞｼｯｸM" panose="020B0600000000000000" pitchFamily="50" charset="-128"/>
            </a:endParaRPr>
          </a:p>
          <a:p>
            <a:r>
              <a:rPr lang="ja-JP" altLang="ja-JP" sz="1400" dirty="0" smtClean="0">
                <a:latin typeface="HGPｺﾞｼｯｸM" panose="020B0600000000000000" pitchFamily="50" charset="-128"/>
                <a:ea typeface="HGPｺﾞｼｯｸM" panose="020B0600000000000000" pitchFamily="50" charset="-128"/>
              </a:rPr>
              <a:t>型枠</a:t>
            </a:r>
            <a:r>
              <a:rPr lang="ja-JP" altLang="ja-JP" sz="1400" dirty="0">
                <a:latin typeface="HGPｺﾞｼｯｸM" panose="020B0600000000000000" pitchFamily="50" charset="-128"/>
                <a:ea typeface="HGPｺﾞｼｯｸM" panose="020B0600000000000000" pitchFamily="50" charset="-128"/>
              </a:rPr>
              <a:t>工事　　タスケル（８人）</a:t>
            </a:r>
          </a:p>
          <a:p>
            <a:r>
              <a:rPr lang="ja-JP" altLang="ja-JP" sz="1400" dirty="0">
                <a:latin typeface="HGPｺﾞｼｯｸM" panose="020B0600000000000000" pitchFamily="50" charset="-128"/>
                <a:ea typeface="HGPｺﾞｼｯｸM" panose="020B0600000000000000" pitchFamily="50" charset="-128"/>
              </a:rPr>
              <a:t>左官工事　　タスケル（７人）</a:t>
            </a:r>
          </a:p>
          <a:p>
            <a:r>
              <a:rPr lang="ja-JP" altLang="ja-JP" sz="1400" dirty="0">
                <a:latin typeface="HGPｺﾞｼｯｸM" panose="020B0600000000000000" pitchFamily="50" charset="-128"/>
                <a:ea typeface="HGPｺﾞｼｯｸM" panose="020B0600000000000000" pitchFamily="50" charset="-128"/>
              </a:rPr>
              <a:t>鉄筋工事　　タスケル（６人）</a:t>
            </a:r>
          </a:p>
          <a:p>
            <a:r>
              <a:rPr lang="ja-JP" altLang="en-US" sz="1400" dirty="0" smtClean="0">
                <a:latin typeface="HGPｺﾞｼｯｸM" panose="020B0600000000000000" pitchFamily="50" charset="-128"/>
                <a:ea typeface="HGPｺﾞｼｯｸM" panose="020B0600000000000000" pitchFamily="50" charset="-128"/>
              </a:rPr>
              <a:t>鉄骨建て方</a:t>
            </a:r>
            <a:r>
              <a:rPr lang="ja-JP" altLang="ja-JP" sz="1400" dirty="0" smtClean="0">
                <a:latin typeface="HGPｺﾞｼｯｸM" panose="020B0600000000000000" pitchFamily="50" charset="-128"/>
                <a:ea typeface="HGPｺﾞｼｯｸM" panose="020B0600000000000000" pitchFamily="50" charset="-128"/>
              </a:rPr>
              <a:t>鳶</a:t>
            </a:r>
            <a:r>
              <a:rPr lang="ja-JP" altLang="ja-JP" sz="1400" dirty="0">
                <a:latin typeface="HGPｺﾞｼｯｸM" panose="020B0600000000000000" pitchFamily="50" charset="-128"/>
                <a:ea typeface="HGPｺﾞｼｯｸM" panose="020B0600000000000000" pitchFamily="50" charset="-128"/>
              </a:rPr>
              <a:t>工事　　　サポートジャケット（５人）</a:t>
            </a:r>
          </a:p>
        </p:txBody>
      </p:sp>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6935" y="4640619"/>
            <a:ext cx="2611429" cy="1904969"/>
          </a:xfrm>
          <a:prstGeom prst="rect">
            <a:avLst/>
          </a:prstGeom>
        </p:spPr>
      </p:pic>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6976" y="479502"/>
            <a:ext cx="736823" cy="736823"/>
          </a:xfrm>
          <a:prstGeom prst="rect">
            <a:avLst/>
          </a:prstGeom>
        </p:spPr>
      </p:pic>
      <p:sp>
        <p:nvSpPr>
          <p:cNvPr id="5" name="スライド番号プレースホルダー 4"/>
          <p:cNvSpPr>
            <a:spLocks noGrp="1"/>
          </p:cNvSpPr>
          <p:nvPr>
            <p:ph type="sldNum" sz="quarter" idx="12"/>
          </p:nvPr>
        </p:nvSpPr>
        <p:spPr/>
        <p:txBody>
          <a:bodyPr/>
          <a:lstStyle/>
          <a:p>
            <a:fld id="{E546A27F-5BA7-425D-BEAE-9A08454FA985}" type="slidenum">
              <a:rPr kumimoji="1" lang="ja-JP" altLang="en-US" smtClean="0"/>
              <a:t>32</a:t>
            </a:fld>
            <a:endParaRPr kumimoji="1" lang="ja-JP" altLang="en-US"/>
          </a:p>
        </p:txBody>
      </p:sp>
    </p:spTree>
    <p:extLst>
      <p:ext uri="{BB962C8B-B14F-4D97-AF65-F5344CB8AC3E}">
        <p14:creationId xmlns:p14="http://schemas.microsoft.com/office/powerpoint/2010/main" val="2779631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p:cNvSpPr txBox="1">
            <a:spLocks/>
          </p:cNvSpPr>
          <p:nvPr/>
        </p:nvSpPr>
        <p:spPr>
          <a:xfrm>
            <a:off x="395052" y="311700"/>
            <a:ext cx="3500673" cy="593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solidFill>
                  <a:srgbClr val="002060"/>
                </a:solidFill>
                <a:latin typeface="HGPｺﾞｼｯｸE" panose="020B0900000000000000" pitchFamily="50" charset="-128"/>
                <a:ea typeface="HGPｺﾞｼｯｸE" panose="020B0900000000000000" pitchFamily="50" charset="-128"/>
              </a:rPr>
              <a:t>４．市販品の試着検証等</a:t>
            </a:r>
            <a:endParaRPr lang="en-US" altLang="ja-JP" sz="2000" dirty="0">
              <a:solidFill>
                <a:srgbClr val="0070C0"/>
              </a:solidFill>
              <a:latin typeface="HGPｺﾞｼｯｸE" panose="020B0900000000000000" pitchFamily="50" charset="-128"/>
              <a:ea typeface="HGPｺﾞｼｯｸE" panose="020B0900000000000000" pitchFamily="50" charset="-128"/>
            </a:endParaRPr>
          </a:p>
        </p:txBody>
      </p:sp>
      <p:sp>
        <p:nvSpPr>
          <p:cNvPr id="3" name="テキスト ボックス 2"/>
          <p:cNvSpPr txBox="1"/>
          <p:nvPr/>
        </p:nvSpPr>
        <p:spPr>
          <a:xfrm>
            <a:off x="466725" y="904876"/>
            <a:ext cx="5257798" cy="369332"/>
          </a:xfrm>
          <a:prstGeom prst="rect">
            <a:avLst/>
          </a:prstGeom>
          <a:noFill/>
        </p:spPr>
        <p:txBody>
          <a:bodyPr wrap="square" rtlCol="0">
            <a:spAutoFit/>
          </a:bodyPr>
          <a:lstStyle/>
          <a:p>
            <a:r>
              <a:rPr lang="ja-JP" altLang="en-US" dirty="0">
                <a:solidFill>
                  <a:srgbClr val="002060"/>
                </a:solidFill>
                <a:latin typeface="HGSｺﾞｼｯｸE" panose="020B0900000000000000" pitchFamily="50" charset="-128"/>
                <a:ea typeface="HGSｺﾞｼｯｸE" panose="020B0900000000000000" pitchFamily="50" charset="-128"/>
              </a:rPr>
              <a:t>④</a:t>
            </a:r>
            <a:r>
              <a:rPr kumimoji="1" lang="ja-JP" altLang="en-US" dirty="0" smtClean="0">
                <a:solidFill>
                  <a:srgbClr val="002060"/>
                </a:solidFill>
                <a:latin typeface="HGSｺﾞｼｯｸE" panose="020B0900000000000000" pitchFamily="50" charset="-128"/>
                <a:ea typeface="HGSｺﾞｼｯｸE" panose="020B0900000000000000" pitchFamily="50" charset="-128"/>
              </a:rPr>
              <a:t>　調査結果</a:t>
            </a:r>
            <a:endParaRPr kumimoji="1" lang="ja-JP" altLang="en-US" dirty="0">
              <a:solidFill>
                <a:srgbClr val="002060"/>
              </a:solidFill>
              <a:latin typeface="HGSｺﾞｼｯｸE" panose="020B0900000000000000" pitchFamily="50" charset="-128"/>
              <a:ea typeface="HGSｺﾞｼｯｸE" panose="020B0900000000000000" pitchFamily="50" charset="-128"/>
            </a:endParaRPr>
          </a:p>
        </p:txBody>
      </p:sp>
      <p:sp>
        <p:nvSpPr>
          <p:cNvPr id="2" name="テキスト ボックス 1"/>
          <p:cNvSpPr txBox="1"/>
          <p:nvPr/>
        </p:nvSpPr>
        <p:spPr>
          <a:xfrm>
            <a:off x="466725" y="1274208"/>
            <a:ext cx="5511381" cy="646331"/>
          </a:xfrm>
          <a:prstGeom prst="rect">
            <a:avLst/>
          </a:prstGeom>
          <a:noFill/>
        </p:spPr>
        <p:txBody>
          <a:bodyPr wrap="square" rtlCol="0">
            <a:spAutoFit/>
          </a:bodyPr>
          <a:lstStyle/>
          <a:p>
            <a:pPr marL="342900" indent="-342900">
              <a:buFont typeface="+mj-lt"/>
              <a:buAutoNum type="alphaLcPeriod"/>
            </a:pPr>
            <a:r>
              <a:rPr lang="ja-JP" altLang="en-US" dirty="0">
                <a:solidFill>
                  <a:srgbClr val="0070C0"/>
                </a:solidFill>
                <a:latin typeface="HGSｺﾞｼｯｸE" panose="020B0900000000000000" pitchFamily="50" charset="-128"/>
                <a:ea typeface="HGSｺﾞｼｯｸE" panose="020B0900000000000000" pitchFamily="50" charset="-128"/>
              </a:rPr>
              <a:t>アシストベスト「タスケル</a:t>
            </a:r>
            <a:r>
              <a:rPr lang="ja-JP" altLang="en-US" dirty="0" smtClean="0">
                <a:solidFill>
                  <a:srgbClr val="0070C0"/>
                </a:solidFill>
                <a:latin typeface="HGSｺﾞｼｯｸE" panose="020B0900000000000000" pitchFamily="50" charset="-128"/>
                <a:ea typeface="HGSｺﾞｼｯｸE" panose="020B0900000000000000" pitchFamily="50" charset="-128"/>
              </a:rPr>
              <a:t>」</a:t>
            </a:r>
            <a:endParaRPr lang="en-US" altLang="ja-JP" dirty="0" smtClean="0">
              <a:solidFill>
                <a:srgbClr val="0070C0"/>
              </a:solidFill>
              <a:latin typeface="HGSｺﾞｼｯｸE" panose="020B0900000000000000" pitchFamily="50" charset="-128"/>
              <a:ea typeface="HGSｺﾞｼｯｸE" panose="020B0900000000000000" pitchFamily="50" charset="-128"/>
            </a:endParaRPr>
          </a:p>
          <a:p>
            <a:pPr marL="800100" lvl="1" indent="-342900">
              <a:buFont typeface="Wingdings" panose="05000000000000000000" pitchFamily="2" charset="2"/>
              <a:buChar char="Ø"/>
            </a:pPr>
            <a:r>
              <a:rPr lang="ja-JP" altLang="en-US" dirty="0" smtClean="0">
                <a:solidFill>
                  <a:srgbClr val="0070C0"/>
                </a:solidFill>
                <a:latin typeface="HGSｺﾞｼｯｸE" panose="020B0900000000000000" pitchFamily="50" charset="-128"/>
                <a:ea typeface="HGSｺﾞｼｯｸE" panose="020B0900000000000000" pitchFamily="50" charset="-128"/>
              </a:rPr>
              <a:t>有限</a:t>
            </a:r>
            <a:r>
              <a:rPr lang="ja-JP" altLang="en-US" dirty="0">
                <a:solidFill>
                  <a:srgbClr val="0070C0"/>
                </a:solidFill>
                <a:latin typeface="HGSｺﾞｼｯｸE" panose="020B0900000000000000" pitchFamily="50" charset="-128"/>
                <a:ea typeface="HGSｺﾞｼｯｸE" panose="020B0900000000000000" pitchFamily="50" charset="-128"/>
              </a:rPr>
              <a:t>会社</a:t>
            </a:r>
            <a:r>
              <a:rPr lang="ja-JP" altLang="en-US" dirty="0" smtClean="0">
                <a:solidFill>
                  <a:srgbClr val="0070C0"/>
                </a:solidFill>
                <a:latin typeface="HGSｺﾞｼｯｸE" panose="020B0900000000000000" pitchFamily="50" charset="-128"/>
                <a:ea typeface="HGSｺﾞｼｯｸE" panose="020B0900000000000000" pitchFamily="50" charset="-128"/>
              </a:rPr>
              <a:t>アトリエケー</a:t>
            </a:r>
            <a:r>
              <a:rPr lang="ja-JP" altLang="en-US" dirty="0">
                <a:solidFill>
                  <a:srgbClr val="0070C0"/>
                </a:solidFill>
                <a:latin typeface="HGSｺﾞｼｯｸE" panose="020B0900000000000000" pitchFamily="50" charset="-128"/>
                <a:ea typeface="HGSｺﾞｼｯｸE" panose="020B0900000000000000" pitchFamily="50" charset="-128"/>
              </a:rPr>
              <a:t>　　　</a:t>
            </a:r>
            <a:endParaRPr lang="en-US" altLang="ja-JP" dirty="0">
              <a:solidFill>
                <a:srgbClr val="0070C0"/>
              </a:solidFill>
              <a:latin typeface="HGSｺﾞｼｯｸE" panose="020B0900000000000000" pitchFamily="50" charset="-128"/>
              <a:ea typeface="HGSｺﾞｼｯｸE" panose="020B0900000000000000"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0767" y="312409"/>
            <a:ext cx="1358581" cy="1922055"/>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8621" y="311700"/>
            <a:ext cx="1359082" cy="1922764"/>
          </a:xfrm>
          <a:prstGeom prst="rect">
            <a:avLst/>
          </a:prstGeom>
        </p:spPr>
      </p:pic>
      <p:graphicFrame>
        <p:nvGraphicFramePr>
          <p:cNvPr id="10" name="グラフ 9"/>
          <p:cNvGraphicFramePr>
            <a:graphicFrameLocks/>
          </p:cNvGraphicFramePr>
          <p:nvPr>
            <p:extLst>
              <p:ext uri="{D42A27DB-BD31-4B8C-83A1-F6EECF244321}">
                <p14:modId xmlns:p14="http://schemas.microsoft.com/office/powerpoint/2010/main" val="544677904"/>
              </p:ext>
            </p:extLst>
          </p:nvPr>
        </p:nvGraphicFramePr>
        <p:xfrm>
          <a:off x="3542292" y="2421340"/>
          <a:ext cx="2626834" cy="149785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グラフ 10"/>
          <p:cNvGraphicFramePr>
            <a:graphicFrameLocks/>
          </p:cNvGraphicFramePr>
          <p:nvPr>
            <p:extLst>
              <p:ext uri="{D42A27DB-BD31-4B8C-83A1-F6EECF244321}">
                <p14:modId xmlns:p14="http://schemas.microsoft.com/office/powerpoint/2010/main" val="13822662"/>
              </p:ext>
            </p:extLst>
          </p:nvPr>
        </p:nvGraphicFramePr>
        <p:xfrm>
          <a:off x="697671" y="2421340"/>
          <a:ext cx="2626834" cy="149785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グラフ 11"/>
          <p:cNvGraphicFramePr>
            <a:graphicFrameLocks/>
          </p:cNvGraphicFramePr>
          <p:nvPr>
            <p:extLst>
              <p:ext uri="{D42A27DB-BD31-4B8C-83A1-F6EECF244321}">
                <p14:modId xmlns:p14="http://schemas.microsoft.com/office/powerpoint/2010/main" val="1161615664"/>
              </p:ext>
            </p:extLst>
          </p:nvPr>
        </p:nvGraphicFramePr>
        <p:xfrm>
          <a:off x="697671" y="4419993"/>
          <a:ext cx="2626834" cy="149785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4" name="表 13"/>
          <p:cNvGraphicFramePr>
            <a:graphicFrameLocks noGrp="1"/>
          </p:cNvGraphicFramePr>
          <p:nvPr>
            <p:extLst>
              <p:ext uri="{D42A27DB-BD31-4B8C-83A1-F6EECF244321}">
                <p14:modId xmlns:p14="http://schemas.microsoft.com/office/powerpoint/2010/main" val="2340547738"/>
              </p:ext>
            </p:extLst>
          </p:nvPr>
        </p:nvGraphicFramePr>
        <p:xfrm>
          <a:off x="3222415" y="4651019"/>
          <a:ext cx="3057808" cy="1266825"/>
        </p:xfrm>
        <a:graphic>
          <a:graphicData uri="http://schemas.openxmlformats.org/drawingml/2006/table">
            <a:tbl>
              <a:tblPr>
                <a:tableStyleId>{5C22544A-7EE6-4342-B048-85BDC9FD1C3A}</a:tableStyleId>
              </a:tblPr>
              <a:tblGrid>
                <a:gridCol w="764452">
                  <a:extLst>
                    <a:ext uri="{9D8B030D-6E8A-4147-A177-3AD203B41FA5}">
                      <a16:colId xmlns:a16="http://schemas.microsoft.com/office/drawing/2014/main" val="405019386"/>
                    </a:ext>
                  </a:extLst>
                </a:gridCol>
                <a:gridCol w="764452">
                  <a:extLst>
                    <a:ext uri="{9D8B030D-6E8A-4147-A177-3AD203B41FA5}">
                      <a16:colId xmlns:a16="http://schemas.microsoft.com/office/drawing/2014/main" val="419041890"/>
                    </a:ext>
                  </a:extLst>
                </a:gridCol>
                <a:gridCol w="764452">
                  <a:extLst>
                    <a:ext uri="{9D8B030D-6E8A-4147-A177-3AD203B41FA5}">
                      <a16:colId xmlns:a16="http://schemas.microsoft.com/office/drawing/2014/main" val="3976471365"/>
                    </a:ext>
                  </a:extLst>
                </a:gridCol>
                <a:gridCol w="764452">
                  <a:extLst>
                    <a:ext uri="{9D8B030D-6E8A-4147-A177-3AD203B41FA5}">
                      <a16:colId xmlns:a16="http://schemas.microsoft.com/office/drawing/2014/main" val="1398939973"/>
                    </a:ext>
                  </a:extLst>
                </a:gridCol>
              </a:tblGrid>
              <a:tr h="238125">
                <a:tc gridSpan="4">
                  <a:txBody>
                    <a:bodyPr/>
                    <a:lstStyle/>
                    <a:p>
                      <a:pPr algn="ctr" fontAlgn="ctr"/>
                      <a:r>
                        <a:rPr lang="ja-JP" altLang="en-US" sz="1200" u="none" strike="noStrike" dirty="0">
                          <a:effectLst/>
                        </a:rPr>
                        <a:t>評価</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40846685"/>
                  </a:ext>
                </a:extLst>
              </a:tr>
              <a:tr h="238125">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000" u="none" strike="noStrike">
                          <a:effectLst/>
                        </a:rPr>
                        <a:t>1</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000" u="none" strike="noStrike">
                          <a:effectLst/>
                        </a:rPr>
                        <a:t>2</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000" u="none" strike="noStrike">
                          <a:effectLst/>
                        </a:rPr>
                        <a:t>3</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153470561"/>
                  </a:ext>
                </a:extLst>
              </a:tr>
              <a:tr h="238125">
                <a:tc>
                  <a:txBody>
                    <a:bodyPr/>
                    <a:lstStyle/>
                    <a:p>
                      <a:pPr algn="l" fontAlgn="ctr"/>
                      <a:r>
                        <a:rPr lang="ja-JP" altLang="en-US" sz="1000" u="none" strike="noStrike">
                          <a:effectLst/>
                        </a:rPr>
                        <a:t>効果</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000" u="none" strike="noStrike">
                          <a:effectLst/>
                        </a:rPr>
                        <a:t>感じない</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000" u="none" strike="noStrike">
                          <a:effectLst/>
                        </a:rPr>
                        <a:t>あまり感じない</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000" u="none" strike="noStrike">
                          <a:effectLst/>
                        </a:rPr>
                        <a:t>感じた</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197438870"/>
                  </a:ext>
                </a:extLst>
              </a:tr>
              <a:tr h="238125">
                <a:tc>
                  <a:txBody>
                    <a:bodyPr/>
                    <a:lstStyle/>
                    <a:p>
                      <a:pPr algn="l" fontAlgn="ctr"/>
                      <a:r>
                        <a:rPr lang="ja-JP" altLang="en-US" sz="1000" u="none" strike="noStrike">
                          <a:effectLst/>
                        </a:rPr>
                        <a:t>装着性</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000" u="none" strike="noStrike">
                          <a:effectLst/>
                        </a:rPr>
                        <a:t>悪い</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000" u="none" strike="noStrike">
                          <a:effectLst/>
                        </a:rPr>
                        <a:t>普通</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000" u="none" strike="noStrike">
                          <a:effectLst/>
                        </a:rPr>
                        <a:t>良い</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4179361743"/>
                  </a:ext>
                </a:extLst>
              </a:tr>
              <a:tr h="238125">
                <a:tc>
                  <a:txBody>
                    <a:bodyPr/>
                    <a:lstStyle/>
                    <a:p>
                      <a:pPr algn="l" fontAlgn="ctr"/>
                      <a:r>
                        <a:rPr lang="ja-JP" altLang="en-US" sz="1000" u="none" strike="noStrike">
                          <a:effectLst/>
                        </a:rPr>
                        <a:t>価格</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000" u="none" strike="noStrike">
                          <a:effectLst/>
                        </a:rPr>
                        <a:t>高い</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000" u="none" strike="noStrike">
                          <a:effectLst/>
                        </a:rPr>
                        <a:t>妥当</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000" u="none" strike="noStrike" dirty="0">
                          <a:effectLst/>
                        </a:rPr>
                        <a:t>安い</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01403864"/>
                  </a:ext>
                </a:extLst>
              </a:tr>
            </a:tbl>
          </a:graphicData>
        </a:graphic>
      </p:graphicFrame>
      <p:sp>
        <p:nvSpPr>
          <p:cNvPr id="5" name="テキスト ボックス 4"/>
          <p:cNvSpPr txBox="1"/>
          <p:nvPr/>
        </p:nvSpPr>
        <p:spPr>
          <a:xfrm>
            <a:off x="6613729" y="2237443"/>
            <a:ext cx="5305425" cy="4339650"/>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（１）</a:t>
            </a:r>
            <a:r>
              <a:rPr lang="ja-JP" altLang="en-US" sz="1200" dirty="0" smtClean="0">
                <a:latin typeface="HGPｺﾞｼｯｸE" panose="020B0900000000000000" pitchFamily="50" charset="-128"/>
                <a:ea typeface="HGPｺﾞｼｯｸE" panose="020B0900000000000000" pitchFamily="50" charset="-128"/>
              </a:rPr>
              <a:t>効果</a:t>
            </a:r>
            <a:r>
              <a:rPr lang="ja-JP" altLang="en-US" sz="1200" dirty="0"/>
              <a:t>					</a:t>
            </a:r>
          </a:p>
          <a:p>
            <a:r>
              <a:rPr lang="ja-JP" altLang="en-US" sz="1200" dirty="0" smtClean="0">
                <a:latin typeface="HGPｺﾞｼｯｸM" panose="020B0600000000000000" pitchFamily="50" charset="-128"/>
                <a:ea typeface="HGPｺﾞｼｯｸM" panose="020B0600000000000000" pitchFamily="50" charset="-128"/>
              </a:rPr>
              <a:t>工種に</a:t>
            </a:r>
            <a:r>
              <a:rPr lang="ja-JP" altLang="en-US" sz="1200" dirty="0">
                <a:latin typeface="HGPｺﾞｼｯｸM" panose="020B0600000000000000" pitchFamily="50" charset="-128"/>
                <a:ea typeface="HGPｺﾞｼｯｸM" panose="020B0600000000000000" pitchFamily="50" charset="-128"/>
              </a:rPr>
              <a:t>よって、明らかに評価が分かれた</a:t>
            </a:r>
            <a:r>
              <a:rPr lang="ja-JP" altLang="en-US" sz="1200" dirty="0" smtClean="0">
                <a:latin typeface="HGPｺﾞｼｯｸM" panose="020B0600000000000000" pitchFamily="50" charset="-128"/>
                <a:ea typeface="HGPｺﾞｼｯｸM" panose="020B0600000000000000" pitchFamily="50" charset="-128"/>
              </a:rPr>
              <a:t>。型枠</a:t>
            </a:r>
            <a:r>
              <a:rPr lang="ja-JP" altLang="en-US" sz="1200" dirty="0">
                <a:latin typeface="HGPｺﾞｼｯｸM" panose="020B0600000000000000" pitchFamily="50" charset="-128"/>
                <a:ea typeface="HGPｺﾞｼｯｸM" panose="020B0600000000000000" pitchFamily="50" charset="-128"/>
              </a:rPr>
              <a:t>工事では、９人全員から「効果を感じた」、左官工事　では、７人中６人から「効果があった」との回答があったのに対して、鉄筋工事では６人全員が「あまり効果を感じない」という回答であった。型枠工事では、「屈んだ姿勢の作業に効果がある」との評価が多く、左官工事、鉄筋工事では、「背筋が伸びる」という評価があった。</a:t>
            </a:r>
            <a:endParaRPr lang="en-US" altLang="ja-JP" sz="1200" dirty="0" smtClean="0">
              <a:latin typeface="HGPｺﾞｼｯｸM" panose="020B0600000000000000" pitchFamily="50" charset="-128"/>
              <a:ea typeface="HGPｺﾞｼｯｸM" panose="020B0600000000000000" pitchFamily="50" charset="-128"/>
            </a:endParaRPr>
          </a:p>
          <a:p>
            <a:r>
              <a:rPr lang="ja-JP" altLang="en-US" sz="1200" dirty="0">
                <a:latin typeface="HGPｺﾞｼｯｸE" panose="020B0900000000000000" pitchFamily="50" charset="-128"/>
                <a:ea typeface="HGPｺﾞｼｯｸE" panose="020B0900000000000000" pitchFamily="50" charset="-128"/>
              </a:rPr>
              <a:t>（２）装着性</a:t>
            </a:r>
            <a:r>
              <a:rPr lang="ja-JP" altLang="en-US" sz="1200" dirty="0"/>
              <a:t>				　　　</a:t>
            </a:r>
            <a:r>
              <a:rPr lang="ja-JP" altLang="en-US" sz="1200" dirty="0" smtClean="0"/>
              <a:t>　　　　　</a:t>
            </a:r>
            <a:endParaRPr lang="en-US" altLang="ja-JP" sz="1200" dirty="0" smtClean="0"/>
          </a:p>
          <a:p>
            <a:r>
              <a:rPr lang="ja-JP" altLang="en-US" sz="1200" dirty="0" smtClean="0">
                <a:latin typeface="HGPｺﾞｼｯｸM" panose="020B0600000000000000" pitchFamily="50" charset="-128"/>
                <a:ea typeface="HGPｺﾞｼｯｸM" panose="020B0600000000000000" pitchFamily="50" charset="-128"/>
              </a:rPr>
              <a:t>フック</a:t>
            </a:r>
            <a:r>
              <a:rPr lang="ja-JP" altLang="en-US" sz="1200" dirty="0">
                <a:latin typeface="HGPｺﾞｼｯｸM" panose="020B0600000000000000" pitchFamily="50" charset="-128"/>
                <a:ea typeface="HGPｺﾞｼｯｸM" panose="020B0600000000000000" pitchFamily="50" charset="-128"/>
              </a:rPr>
              <a:t>を５か所留めた上で、ファスナーを締める仕組みになっているが、「フックが面倒だ」との声が複数あった。また、評価の低い工種では、「圧迫感がある」との評価が多かった</a:t>
            </a:r>
            <a:r>
              <a:rPr lang="ja-JP" altLang="en-US" sz="1200" dirty="0" smtClean="0">
                <a:latin typeface="HGPｺﾞｼｯｸM" panose="020B0600000000000000" pitchFamily="50" charset="-128"/>
                <a:ea typeface="HGPｺﾞｼｯｸM" panose="020B0600000000000000" pitchFamily="50" charset="-128"/>
              </a:rPr>
              <a:t>。</a:t>
            </a:r>
            <a:endParaRPr lang="en-US" altLang="ja-JP" sz="1200" dirty="0" smtClean="0">
              <a:latin typeface="HGPｺﾞｼｯｸM" panose="020B0600000000000000" pitchFamily="50" charset="-128"/>
              <a:ea typeface="HGPｺﾞｼｯｸM" panose="020B0600000000000000" pitchFamily="50" charset="-128"/>
            </a:endParaRPr>
          </a:p>
          <a:p>
            <a:r>
              <a:rPr lang="ja-JP" altLang="en-US" sz="1200" dirty="0" smtClean="0">
                <a:latin typeface="HGPｺﾞｼｯｸE" panose="020B0900000000000000" pitchFamily="50" charset="-128"/>
                <a:ea typeface="HGPｺﾞｼｯｸE" panose="020B0900000000000000" pitchFamily="50" charset="-128"/>
              </a:rPr>
              <a:t>（３）</a:t>
            </a:r>
            <a:r>
              <a:rPr lang="ja-JP" altLang="en-US" sz="1200" dirty="0">
                <a:latin typeface="HGPｺﾞｼｯｸE" panose="020B0900000000000000" pitchFamily="50" charset="-128"/>
                <a:ea typeface="HGPｺﾞｼｯｸE" panose="020B0900000000000000" pitchFamily="50" charset="-128"/>
              </a:rPr>
              <a:t>価格</a:t>
            </a:r>
            <a:r>
              <a:rPr lang="ja-JP" altLang="en-US" sz="1200" dirty="0"/>
              <a:t>					　　　</a:t>
            </a:r>
            <a:r>
              <a:rPr lang="ja-JP" altLang="en-US" sz="1200" dirty="0">
                <a:latin typeface="HGPｺﾞｼｯｸM" panose="020B0600000000000000" pitchFamily="50" charset="-128"/>
                <a:ea typeface="HGPｺﾞｼｯｸM" panose="020B0600000000000000" pitchFamily="50" charset="-128"/>
              </a:rPr>
              <a:t>評価の高かった型枠工事では、８人中「妥当」が４人、「高い」が４人だったのに対し、左官工事、鉄筋工事では、全員が「高い」という評価だった</a:t>
            </a:r>
            <a:r>
              <a:rPr lang="ja-JP" altLang="en-US" sz="1200" dirty="0" smtClean="0">
                <a:latin typeface="HGPｺﾞｼｯｸM" panose="020B0600000000000000" pitchFamily="50" charset="-128"/>
                <a:ea typeface="HGPｺﾞｼｯｸM" panose="020B0600000000000000" pitchFamily="50" charset="-128"/>
              </a:rPr>
              <a:t>。</a:t>
            </a:r>
            <a:endParaRPr lang="en-US" altLang="ja-JP" sz="1200" dirty="0" smtClean="0">
              <a:latin typeface="HGPｺﾞｼｯｸM" panose="020B0600000000000000" pitchFamily="50" charset="-128"/>
              <a:ea typeface="HGPｺﾞｼｯｸM" panose="020B0600000000000000" pitchFamily="50" charset="-128"/>
            </a:endParaRPr>
          </a:p>
          <a:p>
            <a:r>
              <a:rPr lang="ja-JP" altLang="en-US" sz="1200" dirty="0">
                <a:latin typeface="HGPｺﾞｼｯｸE" panose="020B0900000000000000" pitchFamily="50" charset="-128"/>
                <a:ea typeface="HGPｺﾞｼｯｸE" panose="020B0900000000000000" pitchFamily="50" charset="-128"/>
              </a:rPr>
              <a:t>（４</a:t>
            </a:r>
            <a:r>
              <a:rPr lang="ja-JP" altLang="en-US" sz="1200" dirty="0" smtClean="0">
                <a:latin typeface="HGPｺﾞｼｯｸE" panose="020B0900000000000000" pitchFamily="50" charset="-128"/>
                <a:ea typeface="HGPｺﾞｼｯｸE" panose="020B0900000000000000" pitchFamily="50" charset="-128"/>
              </a:rPr>
              <a:t>）改善要望・アイデア</a:t>
            </a:r>
            <a:endParaRPr lang="en-US" altLang="ja-JP" sz="1200" dirty="0" smtClean="0">
              <a:latin typeface="HGPｺﾞｼｯｸE" panose="020B0900000000000000" pitchFamily="50" charset="-128"/>
              <a:ea typeface="HGPｺﾞｼｯｸE" panose="020B0900000000000000" pitchFamily="50" charset="-128"/>
            </a:endParaRPr>
          </a:p>
          <a:p>
            <a:r>
              <a:rPr lang="ja-JP" altLang="en-US" sz="1200" dirty="0">
                <a:latin typeface="HGPｺﾞｼｯｸM" panose="020B0600000000000000" pitchFamily="50" charset="-128"/>
                <a:ea typeface="HGPｺﾞｼｯｸM" panose="020B0600000000000000" pitchFamily="50" charset="-128"/>
              </a:rPr>
              <a:t>「サイズが小さめ」、「バリエーションがほしい」との声が多かった</a:t>
            </a:r>
            <a:r>
              <a:rPr lang="ja-JP" altLang="en-US" sz="1200" dirty="0" smtClean="0">
                <a:latin typeface="HGPｺﾞｼｯｸM" panose="020B0600000000000000" pitchFamily="50" charset="-128"/>
                <a:ea typeface="HGPｺﾞｼｯｸM" panose="020B0600000000000000" pitchFamily="50" charset="-128"/>
              </a:rPr>
              <a:t>。</a:t>
            </a:r>
            <a:endParaRPr lang="en-US" altLang="ja-JP" sz="1200" dirty="0" smtClean="0">
              <a:latin typeface="HGPｺﾞｼｯｸM" panose="020B0600000000000000" pitchFamily="50" charset="-128"/>
              <a:ea typeface="HGPｺﾞｼｯｸM" panose="020B0600000000000000" pitchFamily="50" charset="-128"/>
            </a:endParaRPr>
          </a:p>
          <a:p>
            <a:r>
              <a:rPr lang="ja-JP" altLang="en-US" sz="1200" dirty="0">
                <a:latin typeface="HGPｺﾞｼｯｸM" panose="020B0600000000000000" pitchFamily="50" charset="-128"/>
                <a:ea typeface="HGPｺﾞｼｯｸM" panose="020B0600000000000000" pitchFamily="50" charset="-128"/>
              </a:rPr>
              <a:t>「マジックテープを使ったらどうか」というアイデアが</a:t>
            </a:r>
            <a:r>
              <a:rPr lang="ja-JP" altLang="en-US" sz="1200" dirty="0" smtClean="0">
                <a:latin typeface="HGPｺﾞｼｯｸM" panose="020B0600000000000000" pitchFamily="50" charset="-128"/>
                <a:ea typeface="HGPｺﾞｼｯｸM" panose="020B0600000000000000" pitchFamily="50" charset="-128"/>
              </a:rPr>
              <a:t>出た</a:t>
            </a:r>
            <a:endParaRPr lang="en-US" altLang="ja-JP" sz="1200" dirty="0" smtClean="0">
              <a:latin typeface="HGPｺﾞｼｯｸM" panose="020B0600000000000000" pitchFamily="50" charset="-128"/>
              <a:ea typeface="HGPｺﾞｼｯｸM" panose="020B0600000000000000" pitchFamily="50" charset="-128"/>
            </a:endParaRPr>
          </a:p>
          <a:p>
            <a:endParaRPr lang="en-US" altLang="ja-JP" sz="1200" dirty="0">
              <a:latin typeface="HGPｺﾞｼｯｸM" panose="020B0600000000000000" pitchFamily="50" charset="-128"/>
              <a:ea typeface="HGPｺﾞｼｯｸM" panose="020B0600000000000000" pitchFamily="50" charset="-128"/>
            </a:endParaRPr>
          </a:p>
          <a:p>
            <a:r>
              <a:rPr lang="ja-JP" altLang="en-US" sz="1200" dirty="0" smtClean="0">
                <a:latin typeface="HGPｺﾞｼｯｸM" panose="020B0600000000000000" pitchFamily="50" charset="-128"/>
                <a:ea typeface="HGPｺﾞｼｯｸM" panose="020B0600000000000000" pitchFamily="50" charset="-128"/>
              </a:rPr>
              <a:t>＊明和工業㈱　配管材の溶接工・レーザー切断工の意見（上記以外の意見）</a:t>
            </a:r>
            <a:endParaRPr lang="en-US" altLang="ja-JP" sz="1200" dirty="0" smtClean="0">
              <a:latin typeface="HGPｺﾞｼｯｸM" panose="020B0600000000000000" pitchFamily="50" charset="-128"/>
              <a:ea typeface="HGPｺﾞｼｯｸM" panose="020B0600000000000000" pitchFamily="50" charset="-128"/>
            </a:endParaRPr>
          </a:p>
          <a:p>
            <a:pPr marL="266700" indent="-85725">
              <a:buFont typeface="Arial" panose="020B0604020202020204" pitchFamily="34" charset="0"/>
              <a:buChar char="•"/>
            </a:pPr>
            <a:r>
              <a:rPr lang="ja-JP" altLang="en-US" sz="1200" dirty="0">
                <a:latin typeface="HGPｺﾞｼｯｸM" panose="020B0600000000000000" pitchFamily="50" charset="-128"/>
                <a:ea typeface="HGPｺﾞｼｯｸM" panose="020B0600000000000000" pitchFamily="50" charset="-128"/>
              </a:rPr>
              <a:t>中腰</a:t>
            </a:r>
            <a:r>
              <a:rPr lang="ja-JP" altLang="en-US" sz="1200" dirty="0" smtClean="0">
                <a:latin typeface="HGPｺﾞｼｯｸM" panose="020B0600000000000000" pitchFamily="50" charset="-128"/>
                <a:ea typeface="HGPｺﾞｼｯｸM" panose="020B0600000000000000" pitchFamily="50" charset="-128"/>
              </a:rPr>
              <a:t>で同姿勢を維持する際、支えられている感じがした</a:t>
            </a:r>
            <a:endParaRPr lang="en-US" altLang="ja-JP" sz="1200" dirty="0" smtClean="0">
              <a:latin typeface="HGPｺﾞｼｯｸM" panose="020B0600000000000000" pitchFamily="50" charset="-128"/>
              <a:ea typeface="HGPｺﾞｼｯｸM" panose="020B0600000000000000" pitchFamily="50" charset="-128"/>
            </a:endParaRPr>
          </a:p>
          <a:p>
            <a:pPr marL="266700" indent="-85725">
              <a:buFont typeface="Arial" panose="020B0604020202020204" pitchFamily="34" charset="0"/>
              <a:buChar char="•"/>
            </a:pPr>
            <a:r>
              <a:rPr lang="ja-JP" altLang="en-US" sz="1200" dirty="0">
                <a:latin typeface="HGPｺﾞｼｯｸM" panose="020B0600000000000000" pitchFamily="50" charset="-128"/>
                <a:ea typeface="HGPｺﾞｼｯｸM" panose="020B0600000000000000" pitchFamily="50" charset="-128"/>
              </a:rPr>
              <a:t>体が矯正されている感じがして</a:t>
            </a:r>
            <a:r>
              <a:rPr lang="ja-JP" altLang="en-US" sz="1200" dirty="0" smtClean="0">
                <a:latin typeface="HGPｺﾞｼｯｸM" panose="020B0600000000000000" pitchFamily="50" charset="-128"/>
                <a:ea typeface="HGPｺﾞｼｯｸM" panose="020B0600000000000000" pitchFamily="50" charset="-128"/>
              </a:rPr>
              <a:t>良かった</a:t>
            </a:r>
            <a:endParaRPr lang="en-US" altLang="ja-JP" sz="1200" dirty="0" smtClean="0">
              <a:latin typeface="HGPｺﾞｼｯｸM" panose="020B0600000000000000" pitchFamily="50" charset="-128"/>
              <a:ea typeface="HGPｺﾞｼｯｸM" panose="020B0600000000000000" pitchFamily="50" charset="-128"/>
            </a:endParaRPr>
          </a:p>
          <a:p>
            <a:pPr marL="266700" indent="-85725">
              <a:buFont typeface="Arial" panose="020B0604020202020204" pitchFamily="34" charset="0"/>
              <a:buChar char="•"/>
            </a:pPr>
            <a:r>
              <a:rPr lang="ja-JP" altLang="en-US" sz="1200" dirty="0">
                <a:latin typeface="HGPｺﾞｼｯｸM" panose="020B0600000000000000" pitchFamily="50" charset="-128"/>
                <a:ea typeface="HGPｺﾞｼｯｸM" panose="020B0600000000000000" pitchFamily="50" charset="-128"/>
              </a:rPr>
              <a:t>悪い体勢になり難く、予防効果があると感じた。（ひねった体勢で作業しようとすると違和感があり、体勢を正して作業を行うことができた。</a:t>
            </a:r>
            <a:r>
              <a:rPr lang="ja-JP" altLang="en-US" sz="1200" dirty="0" smtClean="0">
                <a:latin typeface="HGPｺﾞｼｯｸM" panose="020B0600000000000000" pitchFamily="50" charset="-128"/>
                <a:ea typeface="HGPｺﾞｼｯｸM" panose="020B0600000000000000" pitchFamily="50" charset="-128"/>
              </a:rPr>
              <a:t>）</a:t>
            </a:r>
            <a:endParaRPr lang="en-US" altLang="ja-JP" sz="1200" dirty="0" smtClean="0">
              <a:latin typeface="HGPｺﾞｼｯｸM" panose="020B0600000000000000" pitchFamily="50" charset="-128"/>
              <a:ea typeface="HGPｺﾞｼｯｸM" panose="020B0600000000000000" pitchFamily="50" charset="-128"/>
            </a:endParaRPr>
          </a:p>
          <a:p>
            <a:pPr marL="266700" indent="-85725">
              <a:buFont typeface="Arial" panose="020B0604020202020204" pitchFamily="34" charset="0"/>
              <a:buChar char="•"/>
            </a:pPr>
            <a:r>
              <a:rPr lang="en-US" altLang="ja-JP" sz="1200" dirty="0">
                <a:latin typeface="HGPｺﾞｼｯｸM" panose="020B0600000000000000" pitchFamily="50" charset="-128"/>
                <a:ea typeface="HGPｺﾞｼｯｸM" panose="020B0600000000000000" pitchFamily="50" charset="-128"/>
              </a:rPr>
              <a:t>8,000</a:t>
            </a:r>
            <a:r>
              <a:rPr lang="ja-JP" altLang="en-US" sz="1200" dirty="0">
                <a:latin typeface="HGPｺﾞｼｯｸM" panose="020B0600000000000000" pitchFamily="50" charset="-128"/>
                <a:ea typeface="HGPｺﾞｼｯｸM" panose="020B0600000000000000" pitchFamily="50" charset="-128"/>
              </a:rPr>
              <a:t>円なら買うかも。（バンテリン腰巻が</a:t>
            </a:r>
            <a:r>
              <a:rPr lang="en-US" altLang="ja-JP" sz="1200" dirty="0">
                <a:latin typeface="HGPｺﾞｼｯｸM" panose="020B0600000000000000" pitchFamily="50" charset="-128"/>
                <a:ea typeface="HGPｺﾞｼｯｸM" panose="020B0600000000000000" pitchFamily="50" charset="-128"/>
              </a:rPr>
              <a:t>5,000</a:t>
            </a:r>
            <a:r>
              <a:rPr lang="ja-JP" altLang="en-US" sz="1200" dirty="0">
                <a:latin typeface="HGPｺﾞｼｯｸM" panose="020B0600000000000000" pitchFamily="50" charset="-128"/>
                <a:ea typeface="HGPｺﾞｼｯｸM" panose="020B0600000000000000" pitchFamily="50" charset="-128"/>
              </a:rPr>
              <a:t>円を考えると）</a:t>
            </a:r>
          </a:p>
        </p:txBody>
      </p:sp>
      <p:pic>
        <p:nvPicPr>
          <p:cNvPr id="15" name="図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6976" y="479502"/>
            <a:ext cx="736823" cy="736823"/>
          </a:xfrm>
          <a:prstGeom prst="rect">
            <a:avLst/>
          </a:prstGeom>
        </p:spPr>
      </p:pic>
      <p:sp>
        <p:nvSpPr>
          <p:cNvPr id="16" name="スライド番号プレースホルダー 15"/>
          <p:cNvSpPr>
            <a:spLocks noGrp="1"/>
          </p:cNvSpPr>
          <p:nvPr>
            <p:ph type="sldNum" sz="quarter" idx="12"/>
          </p:nvPr>
        </p:nvSpPr>
        <p:spPr/>
        <p:txBody>
          <a:bodyPr/>
          <a:lstStyle/>
          <a:p>
            <a:fld id="{E546A27F-5BA7-425D-BEAE-9A08454FA985}" type="slidenum">
              <a:rPr kumimoji="1" lang="ja-JP" altLang="en-US" smtClean="0"/>
              <a:t>33</a:t>
            </a:fld>
            <a:endParaRPr kumimoji="1" lang="ja-JP" altLang="en-US"/>
          </a:p>
        </p:txBody>
      </p:sp>
    </p:spTree>
    <p:extLst>
      <p:ext uri="{BB962C8B-B14F-4D97-AF65-F5344CB8AC3E}">
        <p14:creationId xmlns:p14="http://schemas.microsoft.com/office/powerpoint/2010/main" val="2130366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p:cNvSpPr txBox="1">
            <a:spLocks/>
          </p:cNvSpPr>
          <p:nvPr/>
        </p:nvSpPr>
        <p:spPr>
          <a:xfrm>
            <a:off x="395052" y="311700"/>
            <a:ext cx="3500673" cy="593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solidFill>
                  <a:srgbClr val="002060"/>
                </a:solidFill>
                <a:latin typeface="HGPｺﾞｼｯｸE" panose="020B0900000000000000" pitchFamily="50" charset="-128"/>
                <a:ea typeface="HGPｺﾞｼｯｸE" panose="020B0900000000000000" pitchFamily="50" charset="-128"/>
              </a:rPr>
              <a:t>４．市販品の試着検証等</a:t>
            </a:r>
            <a:endParaRPr lang="en-US" altLang="ja-JP" sz="2000" dirty="0">
              <a:solidFill>
                <a:srgbClr val="0070C0"/>
              </a:solidFill>
              <a:latin typeface="HGPｺﾞｼｯｸE" panose="020B0900000000000000" pitchFamily="50" charset="-128"/>
              <a:ea typeface="HGPｺﾞｼｯｸE" panose="020B0900000000000000" pitchFamily="50" charset="-128"/>
            </a:endParaRPr>
          </a:p>
        </p:txBody>
      </p:sp>
      <p:sp>
        <p:nvSpPr>
          <p:cNvPr id="3" name="テキスト ボックス 2"/>
          <p:cNvSpPr txBox="1"/>
          <p:nvPr/>
        </p:nvSpPr>
        <p:spPr>
          <a:xfrm>
            <a:off x="466725" y="904876"/>
            <a:ext cx="5257798" cy="369332"/>
          </a:xfrm>
          <a:prstGeom prst="rect">
            <a:avLst/>
          </a:prstGeom>
          <a:noFill/>
        </p:spPr>
        <p:txBody>
          <a:bodyPr wrap="square" rtlCol="0">
            <a:spAutoFit/>
          </a:bodyPr>
          <a:lstStyle/>
          <a:p>
            <a:r>
              <a:rPr lang="ja-JP" altLang="en-US" dirty="0">
                <a:solidFill>
                  <a:srgbClr val="002060"/>
                </a:solidFill>
                <a:latin typeface="HGSｺﾞｼｯｸE" panose="020B0900000000000000" pitchFamily="50" charset="-128"/>
                <a:ea typeface="HGSｺﾞｼｯｸE" panose="020B0900000000000000" pitchFamily="50" charset="-128"/>
              </a:rPr>
              <a:t>④</a:t>
            </a:r>
            <a:r>
              <a:rPr kumimoji="1" lang="ja-JP" altLang="en-US" dirty="0" smtClean="0">
                <a:solidFill>
                  <a:srgbClr val="002060"/>
                </a:solidFill>
                <a:latin typeface="HGSｺﾞｼｯｸE" panose="020B0900000000000000" pitchFamily="50" charset="-128"/>
                <a:ea typeface="HGSｺﾞｼｯｸE" panose="020B0900000000000000" pitchFamily="50" charset="-128"/>
              </a:rPr>
              <a:t>　調査結果</a:t>
            </a:r>
            <a:endParaRPr kumimoji="1" lang="ja-JP" altLang="en-US" dirty="0">
              <a:solidFill>
                <a:srgbClr val="002060"/>
              </a:solidFill>
              <a:latin typeface="HGSｺﾞｼｯｸE" panose="020B0900000000000000" pitchFamily="50" charset="-128"/>
              <a:ea typeface="HGSｺﾞｼｯｸE" panose="020B0900000000000000" pitchFamily="50" charset="-128"/>
            </a:endParaRPr>
          </a:p>
        </p:txBody>
      </p:sp>
      <p:sp>
        <p:nvSpPr>
          <p:cNvPr id="2" name="テキスト ボックス 1"/>
          <p:cNvSpPr txBox="1"/>
          <p:nvPr/>
        </p:nvSpPr>
        <p:spPr>
          <a:xfrm>
            <a:off x="466725" y="1274208"/>
            <a:ext cx="6972300" cy="646331"/>
          </a:xfrm>
          <a:prstGeom prst="rect">
            <a:avLst/>
          </a:prstGeom>
          <a:noFill/>
        </p:spPr>
        <p:txBody>
          <a:bodyPr wrap="square" rtlCol="0">
            <a:spAutoFit/>
          </a:bodyPr>
          <a:lstStyle/>
          <a:p>
            <a:pPr marL="342900" indent="-342900">
              <a:buFont typeface="+mj-lt"/>
              <a:buAutoNum type="alphaLcPeriod" startAt="2"/>
            </a:pPr>
            <a:r>
              <a:rPr lang="ja-JP" altLang="en-US" dirty="0">
                <a:solidFill>
                  <a:srgbClr val="0070C0"/>
                </a:solidFill>
                <a:latin typeface="HGSｺﾞｼｯｸE" panose="020B0900000000000000" pitchFamily="50" charset="-128"/>
                <a:ea typeface="HGSｺﾞｼｯｸE" panose="020B0900000000000000" pitchFamily="50" charset="-128"/>
              </a:rPr>
              <a:t>フルハーネス・ジョイントパーツ付き「サポートジャケット」</a:t>
            </a:r>
          </a:p>
          <a:p>
            <a:pPr marL="800100" lvl="1" indent="-342900">
              <a:buFont typeface="Wingdings" panose="05000000000000000000" pitchFamily="2" charset="2"/>
              <a:buChar char="Ø"/>
            </a:pPr>
            <a:r>
              <a:rPr lang="ja-JP" altLang="en-US" dirty="0" smtClean="0">
                <a:solidFill>
                  <a:srgbClr val="0070C0"/>
                </a:solidFill>
                <a:latin typeface="HGSｺﾞｼｯｸE" panose="020B0900000000000000" pitchFamily="50" charset="-128"/>
                <a:ea typeface="HGSｺﾞｼｯｸE" panose="020B0900000000000000" pitchFamily="50" charset="-128"/>
              </a:rPr>
              <a:t>清水</a:t>
            </a:r>
            <a:r>
              <a:rPr lang="ja-JP" altLang="en-US" dirty="0">
                <a:solidFill>
                  <a:srgbClr val="0070C0"/>
                </a:solidFill>
                <a:latin typeface="HGSｺﾞｼｯｸE" panose="020B0900000000000000" pitchFamily="50" charset="-128"/>
                <a:ea typeface="HGSｺﾞｼｯｸE" panose="020B0900000000000000" pitchFamily="50" charset="-128"/>
              </a:rPr>
              <a:t>建設</a:t>
            </a:r>
            <a:r>
              <a:rPr lang="en-US" altLang="ja-JP" dirty="0">
                <a:solidFill>
                  <a:srgbClr val="0070C0"/>
                </a:solidFill>
                <a:latin typeface="HGSｺﾞｼｯｸE" panose="020B0900000000000000" pitchFamily="50" charset="-128"/>
                <a:ea typeface="HGSｺﾞｼｯｸE" panose="020B0900000000000000" pitchFamily="50" charset="-128"/>
              </a:rPr>
              <a:t>×</a:t>
            </a:r>
            <a:r>
              <a:rPr lang="ja-JP" altLang="en-US" dirty="0" smtClean="0">
                <a:solidFill>
                  <a:srgbClr val="0070C0"/>
                </a:solidFill>
                <a:latin typeface="HGSｺﾞｼｯｸE" panose="020B0900000000000000" pitchFamily="50" charset="-128"/>
                <a:ea typeface="HGSｺﾞｼｯｸE" panose="020B0900000000000000" pitchFamily="50" charset="-128"/>
              </a:rPr>
              <a:t>ユーピーアール㈱       </a:t>
            </a:r>
            <a:endParaRPr lang="en-US" altLang="ja-JP" dirty="0">
              <a:solidFill>
                <a:srgbClr val="0070C0"/>
              </a:solidFill>
              <a:latin typeface="HGSｺﾞｼｯｸE" panose="020B0900000000000000" pitchFamily="50" charset="-128"/>
              <a:ea typeface="HGSｺﾞｼｯｸE" panose="020B0900000000000000"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3536357808"/>
              </p:ext>
            </p:extLst>
          </p:nvPr>
        </p:nvGraphicFramePr>
        <p:xfrm>
          <a:off x="1909619" y="5033071"/>
          <a:ext cx="3057808" cy="1266825"/>
        </p:xfrm>
        <a:graphic>
          <a:graphicData uri="http://schemas.openxmlformats.org/drawingml/2006/table">
            <a:tbl>
              <a:tblPr>
                <a:tableStyleId>{5C22544A-7EE6-4342-B048-85BDC9FD1C3A}</a:tableStyleId>
              </a:tblPr>
              <a:tblGrid>
                <a:gridCol w="764452">
                  <a:extLst>
                    <a:ext uri="{9D8B030D-6E8A-4147-A177-3AD203B41FA5}">
                      <a16:colId xmlns:a16="http://schemas.microsoft.com/office/drawing/2014/main" val="405019386"/>
                    </a:ext>
                  </a:extLst>
                </a:gridCol>
                <a:gridCol w="764452">
                  <a:extLst>
                    <a:ext uri="{9D8B030D-6E8A-4147-A177-3AD203B41FA5}">
                      <a16:colId xmlns:a16="http://schemas.microsoft.com/office/drawing/2014/main" val="419041890"/>
                    </a:ext>
                  </a:extLst>
                </a:gridCol>
                <a:gridCol w="764452">
                  <a:extLst>
                    <a:ext uri="{9D8B030D-6E8A-4147-A177-3AD203B41FA5}">
                      <a16:colId xmlns:a16="http://schemas.microsoft.com/office/drawing/2014/main" val="3976471365"/>
                    </a:ext>
                  </a:extLst>
                </a:gridCol>
                <a:gridCol w="764452">
                  <a:extLst>
                    <a:ext uri="{9D8B030D-6E8A-4147-A177-3AD203B41FA5}">
                      <a16:colId xmlns:a16="http://schemas.microsoft.com/office/drawing/2014/main" val="1398939973"/>
                    </a:ext>
                  </a:extLst>
                </a:gridCol>
              </a:tblGrid>
              <a:tr h="238125">
                <a:tc gridSpan="4">
                  <a:txBody>
                    <a:bodyPr/>
                    <a:lstStyle/>
                    <a:p>
                      <a:pPr algn="ctr" fontAlgn="ctr"/>
                      <a:r>
                        <a:rPr lang="ja-JP" altLang="en-US" sz="1200" u="none" strike="noStrike" dirty="0">
                          <a:effectLst/>
                        </a:rPr>
                        <a:t>評価</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40846685"/>
                  </a:ext>
                </a:extLst>
              </a:tr>
              <a:tr h="238125">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000" u="none" strike="noStrike">
                          <a:effectLst/>
                        </a:rPr>
                        <a:t>1</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000" u="none" strike="noStrike">
                          <a:effectLst/>
                        </a:rPr>
                        <a:t>2</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000" u="none" strike="noStrike">
                          <a:effectLst/>
                        </a:rPr>
                        <a:t>3</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153470561"/>
                  </a:ext>
                </a:extLst>
              </a:tr>
              <a:tr h="238125">
                <a:tc>
                  <a:txBody>
                    <a:bodyPr/>
                    <a:lstStyle/>
                    <a:p>
                      <a:pPr algn="l" fontAlgn="ctr"/>
                      <a:r>
                        <a:rPr lang="ja-JP" altLang="en-US" sz="1000" u="none" strike="noStrike">
                          <a:effectLst/>
                        </a:rPr>
                        <a:t>効果</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000" u="none" strike="noStrike">
                          <a:effectLst/>
                        </a:rPr>
                        <a:t>感じない</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000" u="none" strike="noStrike">
                          <a:effectLst/>
                        </a:rPr>
                        <a:t>あまり感じない</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000" u="none" strike="noStrike">
                          <a:effectLst/>
                        </a:rPr>
                        <a:t>感じた</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197438870"/>
                  </a:ext>
                </a:extLst>
              </a:tr>
              <a:tr h="238125">
                <a:tc>
                  <a:txBody>
                    <a:bodyPr/>
                    <a:lstStyle/>
                    <a:p>
                      <a:pPr algn="l" fontAlgn="ctr"/>
                      <a:r>
                        <a:rPr lang="ja-JP" altLang="en-US" sz="1000" u="none" strike="noStrike">
                          <a:effectLst/>
                        </a:rPr>
                        <a:t>装着性</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000" u="none" strike="noStrike">
                          <a:effectLst/>
                        </a:rPr>
                        <a:t>悪い</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000" u="none" strike="noStrike" dirty="0">
                          <a:effectLst/>
                        </a:rPr>
                        <a:t>普通</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000" u="none" strike="noStrike">
                          <a:effectLst/>
                        </a:rPr>
                        <a:t>良い</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4179361743"/>
                  </a:ext>
                </a:extLst>
              </a:tr>
              <a:tr h="238125">
                <a:tc>
                  <a:txBody>
                    <a:bodyPr/>
                    <a:lstStyle/>
                    <a:p>
                      <a:pPr algn="l" fontAlgn="ctr"/>
                      <a:r>
                        <a:rPr lang="ja-JP" altLang="en-US" sz="1000" u="none" strike="noStrike">
                          <a:effectLst/>
                        </a:rPr>
                        <a:t>価格</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000" u="none" strike="noStrike">
                          <a:effectLst/>
                        </a:rPr>
                        <a:t>高い</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000" u="none" strike="noStrike">
                          <a:effectLst/>
                        </a:rPr>
                        <a:t>妥当</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000" u="none" strike="noStrike" dirty="0">
                          <a:effectLst/>
                        </a:rPr>
                        <a:t>安い</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01403864"/>
                  </a:ext>
                </a:extLst>
              </a:tr>
            </a:tbl>
          </a:graphicData>
        </a:graphic>
      </p:graphicFrame>
      <p:sp>
        <p:nvSpPr>
          <p:cNvPr id="5" name="テキスト ボックス 4"/>
          <p:cNvSpPr txBox="1"/>
          <p:nvPr/>
        </p:nvSpPr>
        <p:spPr>
          <a:xfrm>
            <a:off x="6481619" y="3912157"/>
            <a:ext cx="5305425" cy="1754326"/>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（１）</a:t>
            </a:r>
            <a:r>
              <a:rPr lang="ja-JP" altLang="en-US" sz="1200" dirty="0" smtClean="0">
                <a:latin typeface="HGPｺﾞｼｯｸE" panose="020B0900000000000000" pitchFamily="50" charset="-128"/>
                <a:ea typeface="HGPｺﾞｼｯｸE" panose="020B0900000000000000" pitchFamily="50" charset="-128"/>
              </a:rPr>
              <a:t>効果</a:t>
            </a:r>
            <a:r>
              <a:rPr lang="ja-JP" altLang="en-US" sz="1200" dirty="0"/>
              <a:t>					</a:t>
            </a:r>
          </a:p>
          <a:p>
            <a:r>
              <a:rPr lang="ja-JP" altLang="en-US" sz="1200" dirty="0" smtClean="0">
                <a:latin typeface="HGPｺﾞｼｯｸM" panose="020B0600000000000000" pitchFamily="50" charset="-128"/>
                <a:ea typeface="HGPｺﾞｼｯｸM" panose="020B0600000000000000" pitchFamily="50" charset="-128"/>
              </a:rPr>
              <a:t>５</a:t>
            </a:r>
            <a:r>
              <a:rPr lang="ja-JP" altLang="en-US" sz="1200" dirty="0">
                <a:latin typeface="HGPｺﾞｼｯｸM" panose="020B0600000000000000" pitchFamily="50" charset="-128"/>
                <a:ea typeface="HGPｺﾞｼｯｸM" panose="020B0600000000000000" pitchFamily="50" charset="-128"/>
              </a:rPr>
              <a:t>人中「あまり効果を感じない」３人、「効果を感じない」２人で、全員が否定的な意見であった。</a:t>
            </a:r>
            <a:endParaRPr lang="en-US" altLang="ja-JP" sz="1200" dirty="0" smtClean="0">
              <a:latin typeface="HGPｺﾞｼｯｸM" panose="020B0600000000000000" pitchFamily="50" charset="-128"/>
              <a:ea typeface="HGPｺﾞｼｯｸM" panose="020B0600000000000000" pitchFamily="50" charset="-128"/>
            </a:endParaRPr>
          </a:p>
          <a:p>
            <a:r>
              <a:rPr lang="ja-JP" altLang="en-US" sz="1200" dirty="0" smtClean="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２）</a:t>
            </a:r>
            <a:r>
              <a:rPr lang="ja-JP" altLang="en-US" sz="1200" dirty="0" smtClean="0">
                <a:latin typeface="HGPｺﾞｼｯｸE" panose="020B0900000000000000" pitchFamily="50" charset="-128"/>
                <a:ea typeface="HGPｺﾞｼｯｸE" panose="020B0900000000000000" pitchFamily="50" charset="-128"/>
              </a:rPr>
              <a:t>装着性</a:t>
            </a:r>
            <a:endParaRPr lang="en-US" altLang="ja-JP" sz="1200" dirty="0" smtClean="0">
              <a:latin typeface="HGPｺﾞｼｯｸE" panose="020B0900000000000000" pitchFamily="50" charset="-128"/>
              <a:ea typeface="HGPｺﾞｼｯｸE" panose="020B0900000000000000" pitchFamily="50" charset="-128"/>
            </a:endParaRPr>
          </a:p>
          <a:p>
            <a:r>
              <a:rPr lang="ja-JP" altLang="en-US" sz="1200" dirty="0" smtClean="0">
                <a:latin typeface="HGPｺﾞｼｯｸM" panose="020B0600000000000000" pitchFamily="50" charset="-128"/>
                <a:ea typeface="HGPｺﾞｼｯｸM" panose="020B0600000000000000" pitchFamily="50" charset="-128"/>
              </a:rPr>
              <a:t>「</a:t>
            </a:r>
            <a:r>
              <a:rPr lang="ja-JP" altLang="en-US" sz="1200" dirty="0">
                <a:latin typeface="HGPｺﾞｼｯｸM" panose="020B0600000000000000" pitchFamily="50" charset="-128"/>
                <a:ea typeface="HGPｺﾞｼｯｸM" panose="020B0600000000000000" pitchFamily="50" charset="-128"/>
              </a:rPr>
              <a:t>動きづらい」との評価が多数で、改善の余地があるように感ずる</a:t>
            </a:r>
            <a:r>
              <a:rPr lang="ja-JP" altLang="en-US" sz="1200" dirty="0" smtClean="0">
                <a:latin typeface="HGPｺﾞｼｯｸM" panose="020B0600000000000000" pitchFamily="50" charset="-128"/>
                <a:ea typeface="HGPｺﾞｼｯｸM" panose="020B0600000000000000" pitchFamily="50" charset="-128"/>
              </a:rPr>
              <a:t>。</a:t>
            </a:r>
            <a:endParaRPr lang="en-US" altLang="ja-JP" sz="1200" dirty="0" smtClean="0">
              <a:latin typeface="HGPｺﾞｼｯｸM" panose="020B0600000000000000" pitchFamily="50" charset="-128"/>
              <a:ea typeface="HGPｺﾞｼｯｸM" panose="020B0600000000000000" pitchFamily="50" charset="-128"/>
            </a:endParaRPr>
          </a:p>
          <a:p>
            <a:r>
              <a:rPr lang="ja-JP" altLang="en-US" sz="1200" dirty="0" smtClean="0">
                <a:latin typeface="HGPｺﾞｼｯｸE" panose="020B0900000000000000" pitchFamily="50" charset="-128"/>
                <a:ea typeface="HGPｺﾞｼｯｸE" panose="020B0900000000000000" pitchFamily="50" charset="-128"/>
              </a:rPr>
              <a:t>（３）</a:t>
            </a:r>
            <a:r>
              <a:rPr lang="ja-JP" altLang="en-US" sz="1200" dirty="0">
                <a:latin typeface="HGPｺﾞｼｯｸE" panose="020B0900000000000000" pitchFamily="50" charset="-128"/>
                <a:ea typeface="HGPｺﾞｼｯｸE" panose="020B0900000000000000" pitchFamily="50" charset="-128"/>
              </a:rPr>
              <a:t>価格</a:t>
            </a:r>
            <a:r>
              <a:rPr lang="ja-JP" altLang="en-US" sz="1200" dirty="0"/>
              <a:t>					　　　全員「妥当」という評価だった</a:t>
            </a:r>
            <a:r>
              <a:rPr lang="ja-JP" altLang="en-US" sz="1200" dirty="0" smtClean="0"/>
              <a:t>。</a:t>
            </a:r>
            <a:endParaRPr lang="en-US" altLang="ja-JP" sz="1200" dirty="0" smtClean="0">
              <a:latin typeface="HGPｺﾞｼｯｸM" panose="020B0600000000000000" pitchFamily="50" charset="-128"/>
              <a:ea typeface="HGPｺﾞｼｯｸM" panose="020B0600000000000000" pitchFamily="50" charset="-128"/>
            </a:endParaRPr>
          </a:p>
          <a:p>
            <a:r>
              <a:rPr lang="ja-JP" altLang="en-US" sz="1200" dirty="0">
                <a:latin typeface="HGPｺﾞｼｯｸE" panose="020B0900000000000000" pitchFamily="50" charset="-128"/>
                <a:ea typeface="HGPｺﾞｼｯｸE" panose="020B0900000000000000" pitchFamily="50" charset="-128"/>
              </a:rPr>
              <a:t>（４</a:t>
            </a:r>
            <a:r>
              <a:rPr lang="ja-JP" altLang="en-US" sz="1200" dirty="0" smtClean="0">
                <a:latin typeface="HGPｺﾞｼｯｸE" panose="020B0900000000000000" pitchFamily="50" charset="-128"/>
                <a:ea typeface="HGPｺﾞｼｯｸE" panose="020B0900000000000000" pitchFamily="50" charset="-128"/>
              </a:rPr>
              <a:t>）改善要望・アイデア</a:t>
            </a:r>
          </a:p>
          <a:p>
            <a:r>
              <a:rPr lang="ja-JP" altLang="en-US" sz="1200" dirty="0">
                <a:latin typeface="HGPｺﾞｼｯｸM" panose="020B0600000000000000" pitchFamily="50" charset="-128"/>
                <a:ea typeface="HGPｺﾞｼｯｸM" panose="020B0600000000000000" pitchFamily="50" charset="-128"/>
              </a:rPr>
              <a:t>特に</a:t>
            </a:r>
            <a:r>
              <a:rPr lang="ja-JP" altLang="en-US" sz="1200" dirty="0" smtClean="0">
                <a:latin typeface="HGPｺﾞｼｯｸM" panose="020B0600000000000000" pitchFamily="50" charset="-128"/>
                <a:ea typeface="HGPｺﾞｼｯｸM" panose="020B0600000000000000" pitchFamily="50" charset="-128"/>
              </a:rPr>
              <a:t>なし</a:t>
            </a:r>
            <a:endParaRPr lang="en-US" altLang="ja-JP" sz="1200" dirty="0" smtClean="0">
              <a:latin typeface="HGPｺﾞｼｯｸM" panose="020B0600000000000000" pitchFamily="50" charset="-128"/>
              <a:ea typeface="HGPｺﾞｼｯｸM" panose="020B0600000000000000" pitchFamily="50" charset="-128"/>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9886" y="1105465"/>
            <a:ext cx="2611429" cy="1904969"/>
          </a:xfrm>
          <a:prstGeom prst="rect">
            <a:avLst/>
          </a:prstGeom>
        </p:spPr>
      </p:pic>
      <p:graphicFrame>
        <p:nvGraphicFramePr>
          <p:cNvPr id="15" name="グラフ 14"/>
          <p:cNvGraphicFramePr>
            <a:graphicFrameLocks/>
          </p:cNvGraphicFramePr>
          <p:nvPr>
            <p:extLst>
              <p:ext uri="{D42A27DB-BD31-4B8C-83A1-F6EECF244321}">
                <p14:modId xmlns:p14="http://schemas.microsoft.com/office/powerpoint/2010/main" val="3539961690"/>
              </p:ext>
            </p:extLst>
          </p:nvPr>
        </p:nvGraphicFramePr>
        <p:xfrm>
          <a:off x="1152523" y="2289871"/>
          <a:ext cx="45720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6976" y="479502"/>
            <a:ext cx="736823" cy="736823"/>
          </a:xfrm>
          <a:prstGeom prst="rect">
            <a:avLst/>
          </a:prstGeom>
        </p:spPr>
      </p:pic>
      <p:sp>
        <p:nvSpPr>
          <p:cNvPr id="7" name="スライド番号プレースホルダー 6"/>
          <p:cNvSpPr>
            <a:spLocks noGrp="1"/>
          </p:cNvSpPr>
          <p:nvPr>
            <p:ph type="sldNum" sz="quarter" idx="12"/>
          </p:nvPr>
        </p:nvSpPr>
        <p:spPr/>
        <p:txBody>
          <a:bodyPr/>
          <a:lstStyle/>
          <a:p>
            <a:fld id="{E546A27F-5BA7-425D-BEAE-9A08454FA985}" type="slidenum">
              <a:rPr kumimoji="1" lang="ja-JP" altLang="en-US" smtClean="0"/>
              <a:t>34</a:t>
            </a:fld>
            <a:endParaRPr kumimoji="1" lang="ja-JP" altLang="en-US"/>
          </a:p>
        </p:txBody>
      </p:sp>
    </p:spTree>
    <p:extLst>
      <p:ext uri="{BB962C8B-B14F-4D97-AF65-F5344CB8AC3E}">
        <p14:creationId xmlns:p14="http://schemas.microsoft.com/office/powerpoint/2010/main" val="2236976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p:cNvSpPr txBox="1">
            <a:spLocks/>
          </p:cNvSpPr>
          <p:nvPr/>
        </p:nvSpPr>
        <p:spPr>
          <a:xfrm>
            <a:off x="395052" y="311700"/>
            <a:ext cx="3500673" cy="593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solidFill>
                  <a:srgbClr val="002060"/>
                </a:solidFill>
                <a:latin typeface="HGPｺﾞｼｯｸE" panose="020B0900000000000000" pitchFamily="50" charset="-128"/>
                <a:ea typeface="HGPｺﾞｼｯｸE" panose="020B0900000000000000" pitchFamily="50" charset="-128"/>
              </a:rPr>
              <a:t>４．市販品の試着検証等</a:t>
            </a:r>
            <a:endParaRPr lang="en-US" altLang="ja-JP" sz="2000" dirty="0">
              <a:solidFill>
                <a:srgbClr val="0070C0"/>
              </a:solidFill>
              <a:latin typeface="HGPｺﾞｼｯｸE" panose="020B0900000000000000" pitchFamily="50" charset="-128"/>
              <a:ea typeface="HGPｺﾞｼｯｸE" panose="020B0900000000000000" pitchFamily="50" charset="-128"/>
            </a:endParaRPr>
          </a:p>
        </p:txBody>
      </p:sp>
      <p:sp>
        <p:nvSpPr>
          <p:cNvPr id="3" name="テキスト ボックス 2"/>
          <p:cNvSpPr txBox="1"/>
          <p:nvPr/>
        </p:nvSpPr>
        <p:spPr>
          <a:xfrm>
            <a:off x="466725" y="904876"/>
            <a:ext cx="5257798" cy="369332"/>
          </a:xfrm>
          <a:prstGeom prst="rect">
            <a:avLst/>
          </a:prstGeom>
          <a:noFill/>
        </p:spPr>
        <p:txBody>
          <a:bodyPr wrap="square" rtlCol="0">
            <a:spAutoFit/>
          </a:bodyPr>
          <a:lstStyle/>
          <a:p>
            <a:r>
              <a:rPr lang="ja-JP" altLang="en-US" dirty="0" smtClean="0">
                <a:solidFill>
                  <a:srgbClr val="002060"/>
                </a:solidFill>
                <a:latin typeface="HGSｺﾞｼｯｸE" panose="020B0900000000000000" pitchFamily="50" charset="-128"/>
                <a:ea typeface="HGSｺﾞｼｯｸE" panose="020B0900000000000000" pitchFamily="50" charset="-128"/>
              </a:rPr>
              <a:t>⑤</a:t>
            </a:r>
            <a:r>
              <a:rPr kumimoji="1" lang="ja-JP" altLang="en-US" dirty="0" smtClean="0">
                <a:solidFill>
                  <a:srgbClr val="002060"/>
                </a:solidFill>
                <a:latin typeface="HGSｺﾞｼｯｸE" panose="020B0900000000000000" pitchFamily="50" charset="-128"/>
                <a:ea typeface="HGSｺﾞｼｯｸE" panose="020B0900000000000000" pitchFamily="50" charset="-128"/>
              </a:rPr>
              <a:t>　調査結果の検証</a:t>
            </a:r>
            <a:endParaRPr kumimoji="1" lang="ja-JP" altLang="en-US" dirty="0">
              <a:solidFill>
                <a:srgbClr val="002060"/>
              </a:solidFill>
              <a:latin typeface="HGSｺﾞｼｯｸE" panose="020B0900000000000000" pitchFamily="50" charset="-128"/>
              <a:ea typeface="HGSｺﾞｼｯｸE" panose="020B0900000000000000" pitchFamily="50" charset="-128"/>
            </a:endParaRPr>
          </a:p>
        </p:txBody>
      </p:sp>
      <p:sp>
        <p:nvSpPr>
          <p:cNvPr id="2" name="テキスト ボックス 1"/>
          <p:cNvSpPr txBox="1"/>
          <p:nvPr/>
        </p:nvSpPr>
        <p:spPr>
          <a:xfrm>
            <a:off x="742950" y="4192272"/>
            <a:ext cx="5419725" cy="523220"/>
          </a:xfrm>
          <a:prstGeom prst="rect">
            <a:avLst/>
          </a:prstGeom>
          <a:noFill/>
        </p:spPr>
        <p:txBody>
          <a:bodyPr wrap="square" rtlCol="0">
            <a:spAutoFit/>
          </a:bodyPr>
          <a:lstStyle/>
          <a:p>
            <a:pPr marL="342900" indent="-342900">
              <a:buFont typeface="+mj-lt"/>
              <a:buAutoNum type="alphaLcPeriod" startAt="2"/>
            </a:pPr>
            <a:r>
              <a:rPr lang="ja-JP" altLang="en-US" sz="1400" dirty="0" smtClean="0">
                <a:solidFill>
                  <a:srgbClr val="0070C0"/>
                </a:solidFill>
                <a:latin typeface="HGSｺﾞｼｯｸE" panose="020B0900000000000000" pitchFamily="50" charset="-128"/>
                <a:ea typeface="HGSｺﾞｼｯｸE" panose="020B0900000000000000" pitchFamily="50" charset="-128"/>
              </a:rPr>
              <a:t>フハーネス</a:t>
            </a:r>
            <a:r>
              <a:rPr lang="ja-JP" altLang="en-US" sz="1400" dirty="0">
                <a:solidFill>
                  <a:srgbClr val="0070C0"/>
                </a:solidFill>
                <a:latin typeface="HGSｺﾞｼｯｸE" panose="020B0900000000000000" pitchFamily="50" charset="-128"/>
                <a:ea typeface="HGSｺﾞｼｯｸE" panose="020B0900000000000000" pitchFamily="50" charset="-128"/>
              </a:rPr>
              <a:t>・ジョイントパーツ付き「サポートジャケット」</a:t>
            </a:r>
          </a:p>
          <a:p>
            <a:pPr marL="800100" lvl="1" indent="-342900">
              <a:buFont typeface="Wingdings" panose="05000000000000000000" pitchFamily="2" charset="2"/>
              <a:buChar char="Ø"/>
            </a:pPr>
            <a:r>
              <a:rPr lang="ja-JP" altLang="en-US" sz="1400" dirty="0" smtClean="0">
                <a:solidFill>
                  <a:srgbClr val="0070C0"/>
                </a:solidFill>
                <a:latin typeface="HGSｺﾞｼｯｸE" panose="020B0900000000000000" pitchFamily="50" charset="-128"/>
                <a:ea typeface="HGSｺﾞｼｯｸE" panose="020B0900000000000000" pitchFamily="50" charset="-128"/>
              </a:rPr>
              <a:t>清水</a:t>
            </a:r>
            <a:r>
              <a:rPr lang="ja-JP" altLang="en-US" sz="1400" dirty="0">
                <a:solidFill>
                  <a:srgbClr val="0070C0"/>
                </a:solidFill>
                <a:latin typeface="HGSｺﾞｼｯｸE" panose="020B0900000000000000" pitchFamily="50" charset="-128"/>
                <a:ea typeface="HGSｺﾞｼｯｸE" panose="020B0900000000000000" pitchFamily="50" charset="-128"/>
              </a:rPr>
              <a:t>建設</a:t>
            </a:r>
            <a:r>
              <a:rPr lang="en-US" altLang="ja-JP" sz="1400" dirty="0">
                <a:solidFill>
                  <a:srgbClr val="0070C0"/>
                </a:solidFill>
                <a:latin typeface="HGSｺﾞｼｯｸE" panose="020B0900000000000000" pitchFamily="50" charset="-128"/>
                <a:ea typeface="HGSｺﾞｼｯｸE" panose="020B0900000000000000" pitchFamily="50" charset="-128"/>
              </a:rPr>
              <a:t>×</a:t>
            </a:r>
            <a:r>
              <a:rPr lang="ja-JP" altLang="en-US" sz="1400" dirty="0" smtClean="0">
                <a:solidFill>
                  <a:srgbClr val="0070C0"/>
                </a:solidFill>
                <a:latin typeface="HGSｺﾞｼｯｸE" panose="020B0900000000000000" pitchFamily="50" charset="-128"/>
                <a:ea typeface="HGSｺﾞｼｯｸE" panose="020B0900000000000000" pitchFamily="50" charset="-128"/>
              </a:rPr>
              <a:t>ユーピーアール㈱       </a:t>
            </a:r>
            <a:endParaRPr lang="en-US" altLang="ja-JP" sz="1400" dirty="0">
              <a:solidFill>
                <a:srgbClr val="0070C0"/>
              </a:solidFill>
              <a:latin typeface="HGSｺﾞｼｯｸE" panose="020B0900000000000000" pitchFamily="50" charset="-128"/>
              <a:ea typeface="HGSｺﾞｼｯｸE" panose="020B0900000000000000" pitchFamily="50" charset="-128"/>
            </a:endParaRPr>
          </a:p>
        </p:txBody>
      </p:sp>
      <p:sp>
        <p:nvSpPr>
          <p:cNvPr id="5" name="テキスト ボックス 4"/>
          <p:cNvSpPr txBox="1"/>
          <p:nvPr/>
        </p:nvSpPr>
        <p:spPr>
          <a:xfrm>
            <a:off x="742950" y="1797428"/>
            <a:ext cx="5305425" cy="2308324"/>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（１</a:t>
            </a:r>
            <a:r>
              <a:rPr lang="ja-JP" altLang="en-US" sz="1200" dirty="0" smtClean="0">
                <a:latin typeface="HGPｺﾞｼｯｸE" panose="020B0900000000000000" pitchFamily="50" charset="-128"/>
                <a:ea typeface="HGPｺﾞｼｯｸE" panose="020B0900000000000000" pitchFamily="50" charset="-128"/>
              </a:rPr>
              <a:t>）開発者のコメント（北浦さん</a:t>
            </a:r>
            <a:r>
              <a:rPr lang="ja-JP" altLang="en-US" sz="1200" dirty="0" smtClean="0">
                <a:latin typeface="HGPｺﾞｼｯｸM" panose="020B0600000000000000" pitchFamily="50" charset="-128"/>
                <a:ea typeface="HGPｺﾞｼｯｸM" panose="020B0600000000000000" pitchFamily="50" charset="-128"/>
              </a:rPr>
              <a:t>メールにて</a:t>
            </a:r>
            <a:r>
              <a:rPr lang="ja-JP" altLang="en-US" sz="1200" dirty="0" smtClean="0">
                <a:latin typeface="HGPｺﾞｼｯｸE" panose="020B0900000000000000" pitchFamily="50" charset="-128"/>
                <a:ea typeface="HGPｺﾞｼｯｸE" panose="020B0900000000000000" pitchFamily="50" charset="-128"/>
              </a:rPr>
              <a:t>）</a:t>
            </a:r>
            <a:r>
              <a:rPr lang="ja-JP" altLang="en-US" sz="1200" dirty="0"/>
              <a:t>			</a:t>
            </a:r>
            <a:endParaRPr lang="en-US" altLang="ja-JP" sz="1200" dirty="0" smtClean="0"/>
          </a:p>
          <a:p>
            <a:r>
              <a:rPr lang="ja-JP" altLang="en-US" sz="1200" dirty="0" smtClean="0"/>
              <a:t>アンケート</a:t>
            </a:r>
            <a:r>
              <a:rPr lang="ja-JP" altLang="en-US" sz="1200" dirty="0"/>
              <a:t>の結果を拝見いたしました。</a:t>
            </a:r>
          </a:p>
          <a:p>
            <a:r>
              <a:rPr lang="ja-JP" altLang="en-US" sz="1200" dirty="0"/>
              <a:t>頂いたメールにもありました様に、「タスケル」はサイズ感が重要で</a:t>
            </a:r>
            <a:r>
              <a:rPr lang="ja-JP" altLang="en-US" sz="1200" dirty="0" smtClean="0"/>
              <a:t>ございましてサイズ感</a:t>
            </a:r>
            <a:r>
              <a:rPr lang="ja-JP" altLang="en-US" sz="1200" dirty="0"/>
              <a:t>をアドバイスなしで着用頂いた場合、</a:t>
            </a:r>
            <a:r>
              <a:rPr lang="en-US" altLang="ja-JP" sz="1200" dirty="0"/>
              <a:t>1</a:t>
            </a:r>
            <a:r>
              <a:rPr lang="ja-JP" altLang="en-US" sz="1200" dirty="0"/>
              <a:t>サイズ大きめを着用される事が多く見受けられます。</a:t>
            </a:r>
          </a:p>
          <a:p>
            <a:r>
              <a:rPr lang="ja-JP" altLang="en-US" sz="1200" dirty="0"/>
              <a:t>型枠工事、左官工事で効果を評価頂いたのはうれしく思います。</a:t>
            </a:r>
          </a:p>
          <a:p>
            <a:r>
              <a:rPr lang="ja-JP" altLang="en-US" sz="1200" dirty="0"/>
              <a:t>以外なのは、価格が高く感じるというコメントでした。</a:t>
            </a:r>
          </a:p>
          <a:p>
            <a:r>
              <a:rPr lang="ja-JP" altLang="en-US" sz="1200" dirty="0" smtClean="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２</a:t>
            </a:r>
            <a:r>
              <a:rPr lang="ja-JP" altLang="en-US" sz="1200" dirty="0" smtClean="0">
                <a:latin typeface="HGPｺﾞｼｯｸE" panose="020B0900000000000000" pitchFamily="50" charset="-128"/>
                <a:ea typeface="HGPｺﾞｼｯｸE" panose="020B0900000000000000" pitchFamily="50" charset="-128"/>
              </a:rPr>
              <a:t>）検討会での意見</a:t>
            </a:r>
            <a:endParaRPr lang="en-US" altLang="ja-JP" sz="1200" dirty="0" smtClean="0">
              <a:latin typeface="HGPｺﾞｼｯｸE" panose="020B0900000000000000" pitchFamily="50" charset="-128"/>
              <a:ea typeface="HGPｺﾞｼｯｸE" panose="020B0900000000000000" pitchFamily="50" charset="-128"/>
            </a:endParaRPr>
          </a:p>
          <a:p>
            <a:pPr marL="171450" indent="-171450">
              <a:buFont typeface="Arial" panose="020B0604020202020204" pitchFamily="34" charset="0"/>
              <a:buChar char="•"/>
            </a:pPr>
            <a:r>
              <a:rPr lang="ja-JP" altLang="en-US" sz="1200" dirty="0">
                <a:latin typeface="HGPｺﾞｼｯｸM" panose="020B0600000000000000" pitchFamily="50" charset="-128"/>
                <a:ea typeface="HGPｺﾞｼｯｸM" panose="020B0600000000000000" pitchFamily="50" charset="-128"/>
              </a:rPr>
              <a:t>鉄筋工事に関しては、装着時間が最大でも２時間で、数日間の装着が主流の他工種と比べて、十分な実証ができたかわからないという面もある</a:t>
            </a:r>
            <a:r>
              <a:rPr lang="ja-JP" altLang="en-US" sz="1200" dirty="0" smtClean="0">
                <a:latin typeface="HGPｺﾞｼｯｸM" panose="020B0600000000000000" pitchFamily="50" charset="-128"/>
                <a:ea typeface="HGPｺﾞｼｯｸM" panose="020B0600000000000000" pitchFamily="50" charset="-128"/>
              </a:rPr>
              <a:t>。</a:t>
            </a:r>
            <a:endParaRPr lang="en-US" altLang="ja-JP" sz="1200" dirty="0" smtClean="0">
              <a:latin typeface="HGPｺﾞｼｯｸM" panose="020B0600000000000000" pitchFamily="50" charset="-128"/>
              <a:ea typeface="HGPｺﾞｼｯｸM" panose="020B0600000000000000" pitchFamily="50" charset="-128"/>
            </a:endParaRPr>
          </a:p>
          <a:p>
            <a:pPr marL="171450" indent="-171450">
              <a:buFont typeface="Arial" panose="020B0604020202020204" pitchFamily="34" charset="0"/>
              <a:buChar char="•"/>
            </a:pPr>
            <a:r>
              <a:rPr lang="ja-JP" altLang="en-US" sz="1200" dirty="0">
                <a:latin typeface="HGPｺﾞｼｯｸM" panose="020B0600000000000000" pitchFamily="50" charset="-128"/>
                <a:ea typeface="HGPｺﾞｼｯｸM" panose="020B0600000000000000" pitchFamily="50" charset="-128"/>
              </a:rPr>
              <a:t>装着に</a:t>
            </a:r>
            <a:r>
              <a:rPr lang="ja-JP" altLang="en-US" sz="1200" dirty="0" smtClean="0">
                <a:latin typeface="HGPｺﾞｼｯｸM" panose="020B0600000000000000" pitchFamily="50" charset="-128"/>
                <a:ea typeface="HGPｺﾞｼｯｸM" panose="020B0600000000000000" pitchFamily="50" charset="-128"/>
              </a:rPr>
              <a:t>関しては「フックが面倒」、「圧迫感がありすぎる」、「高齢者には装着が難しいのでは？」という課題が見えて、改善点になると思われる</a:t>
            </a:r>
            <a:endParaRPr lang="en-US" altLang="ja-JP" sz="1200" dirty="0" smtClean="0">
              <a:latin typeface="HGPｺﾞｼｯｸM" panose="020B0600000000000000" pitchFamily="50" charset="-128"/>
              <a:ea typeface="HGPｺﾞｼｯｸM" panose="020B0600000000000000" pitchFamily="50" charset="-128"/>
            </a:endParaRPr>
          </a:p>
        </p:txBody>
      </p:sp>
      <p:sp>
        <p:nvSpPr>
          <p:cNvPr id="10" name="テキスト ボックス 9"/>
          <p:cNvSpPr txBox="1"/>
          <p:nvPr/>
        </p:nvSpPr>
        <p:spPr>
          <a:xfrm>
            <a:off x="742951" y="1274208"/>
            <a:ext cx="3771900" cy="523220"/>
          </a:xfrm>
          <a:prstGeom prst="rect">
            <a:avLst/>
          </a:prstGeom>
          <a:noFill/>
        </p:spPr>
        <p:txBody>
          <a:bodyPr wrap="square" rtlCol="0">
            <a:spAutoFit/>
          </a:bodyPr>
          <a:lstStyle/>
          <a:p>
            <a:pPr marL="342900" indent="-342900">
              <a:buFont typeface="+mj-lt"/>
              <a:buAutoNum type="alphaLcPeriod"/>
            </a:pPr>
            <a:r>
              <a:rPr lang="ja-JP" altLang="en-US" sz="1400" dirty="0">
                <a:solidFill>
                  <a:srgbClr val="0070C0"/>
                </a:solidFill>
                <a:latin typeface="HGSｺﾞｼｯｸE" panose="020B0900000000000000" pitchFamily="50" charset="-128"/>
                <a:ea typeface="HGSｺﾞｼｯｸE" panose="020B0900000000000000" pitchFamily="50" charset="-128"/>
              </a:rPr>
              <a:t>アシストベスト「タスケル</a:t>
            </a:r>
            <a:r>
              <a:rPr lang="ja-JP" altLang="en-US" sz="1400" dirty="0" smtClean="0">
                <a:solidFill>
                  <a:srgbClr val="0070C0"/>
                </a:solidFill>
                <a:latin typeface="HGSｺﾞｼｯｸE" panose="020B0900000000000000" pitchFamily="50" charset="-128"/>
                <a:ea typeface="HGSｺﾞｼｯｸE" panose="020B0900000000000000" pitchFamily="50" charset="-128"/>
              </a:rPr>
              <a:t>」</a:t>
            </a:r>
            <a:endParaRPr lang="en-US" altLang="ja-JP" sz="1400" dirty="0" smtClean="0">
              <a:solidFill>
                <a:srgbClr val="0070C0"/>
              </a:solidFill>
              <a:latin typeface="HGSｺﾞｼｯｸE" panose="020B0900000000000000" pitchFamily="50" charset="-128"/>
              <a:ea typeface="HGSｺﾞｼｯｸE" panose="020B0900000000000000" pitchFamily="50" charset="-128"/>
            </a:endParaRPr>
          </a:p>
          <a:p>
            <a:pPr marL="800100" lvl="1" indent="-342900">
              <a:buFont typeface="Wingdings" panose="05000000000000000000" pitchFamily="2" charset="2"/>
              <a:buChar char="Ø"/>
            </a:pPr>
            <a:r>
              <a:rPr lang="ja-JP" altLang="en-US" sz="1400" dirty="0" smtClean="0">
                <a:solidFill>
                  <a:srgbClr val="0070C0"/>
                </a:solidFill>
                <a:latin typeface="HGSｺﾞｼｯｸE" panose="020B0900000000000000" pitchFamily="50" charset="-128"/>
                <a:ea typeface="HGSｺﾞｼｯｸE" panose="020B0900000000000000" pitchFamily="50" charset="-128"/>
              </a:rPr>
              <a:t>有限</a:t>
            </a:r>
            <a:r>
              <a:rPr lang="ja-JP" altLang="en-US" sz="1400" dirty="0">
                <a:solidFill>
                  <a:srgbClr val="0070C0"/>
                </a:solidFill>
                <a:latin typeface="HGSｺﾞｼｯｸE" panose="020B0900000000000000" pitchFamily="50" charset="-128"/>
                <a:ea typeface="HGSｺﾞｼｯｸE" panose="020B0900000000000000" pitchFamily="50" charset="-128"/>
              </a:rPr>
              <a:t>会社</a:t>
            </a:r>
            <a:r>
              <a:rPr lang="ja-JP" altLang="en-US" sz="1400" dirty="0" smtClean="0">
                <a:solidFill>
                  <a:srgbClr val="0070C0"/>
                </a:solidFill>
                <a:latin typeface="HGSｺﾞｼｯｸE" panose="020B0900000000000000" pitchFamily="50" charset="-128"/>
                <a:ea typeface="HGSｺﾞｼｯｸE" panose="020B0900000000000000" pitchFamily="50" charset="-128"/>
              </a:rPr>
              <a:t>アトリエケー</a:t>
            </a:r>
            <a:r>
              <a:rPr lang="ja-JP" altLang="en-US" sz="1400" dirty="0">
                <a:solidFill>
                  <a:srgbClr val="0070C0"/>
                </a:solidFill>
                <a:latin typeface="HGSｺﾞｼｯｸE" panose="020B0900000000000000" pitchFamily="50" charset="-128"/>
                <a:ea typeface="HGSｺﾞｼｯｸE" panose="020B0900000000000000" pitchFamily="50" charset="-128"/>
              </a:rPr>
              <a:t>　　　</a:t>
            </a:r>
            <a:endParaRPr lang="en-US" altLang="ja-JP" sz="1400" dirty="0">
              <a:solidFill>
                <a:srgbClr val="0070C0"/>
              </a:solidFill>
              <a:latin typeface="HGSｺﾞｼｯｸE" panose="020B0900000000000000" pitchFamily="50" charset="-128"/>
              <a:ea typeface="HGSｺﾞｼｯｸE" panose="020B0900000000000000" pitchFamily="50" charset="-128"/>
            </a:endParaRPr>
          </a:p>
        </p:txBody>
      </p:sp>
      <p:sp>
        <p:nvSpPr>
          <p:cNvPr id="11" name="テキスト ボックス 10"/>
          <p:cNvSpPr txBox="1"/>
          <p:nvPr/>
        </p:nvSpPr>
        <p:spPr>
          <a:xfrm>
            <a:off x="6438901" y="1797428"/>
            <a:ext cx="5305425" cy="4524315"/>
          </a:xfrm>
          <a:prstGeom prst="rect">
            <a:avLst/>
          </a:prstGeom>
          <a:noFill/>
        </p:spPr>
        <p:txBody>
          <a:bodyPr wrap="square" rtlCol="0">
            <a:spAutoFit/>
          </a:bodyPr>
          <a:lstStyle/>
          <a:p>
            <a:r>
              <a:rPr lang="ja-JP" altLang="en-US" sz="1200" dirty="0" smtClean="0">
                <a:latin typeface="HGPｺﾞｼｯｸE" panose="020B0900000000000000" pitchFamily="50" charset="-128"/>
                <a:ea typeface="HGPｺﾞｼｯｸE" panose="020B0900000000000000" pitchFamily="50" charset="-128"/>
              </a:rPr>
              <a:t>●検討会での意見（共通</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smtClean="0">
              <a:latin typeface="HGPｺﾞｼｯｸE" panose="020B0900000000000000" pitchFamily="50" charset="-128"/>
              <a:ea typeface="HGPｺﾞｼｯｸE" panose="020B0900000000000000" pitchFamily="50" charset="-128"/>
            </a:endParaRPr>
          </a:p>
          <a:p>
            <a:pPr marL="171450" indent="-171450">
              <a:buFont typeface="Arial" panose="020B0604020202020204" pitchFamily="34" charset="0"/>
              <a:buChar char="•"/>
            </a:pPr>
            <a:r>
              <a:rPr lang="ja-JP" altLang="en-US" sz="1200" dirty="0" smtClean="0">
                <a:latin typeface="HGPｺﾞｼｯｸM" panose="020B0600000000000000" pitchFamily="50" charset="-128"/>
                <a:ea typeface="HGPｺﾞｼｯｸM" panose="020B0600000000000000" pitchFamily="50" charset="-128"/>
              </a:rPr>
              <a:t>検証する期間が短く多くの作業員へ試着してもらうことができなかった</a:t>
            </a:r>
            <a:endParaRPr lang="en-US" altLang="ja-JP" sz="1200" dirty="0" smtClean="0">
              <a:latin typeface="HGPｺﾞｼｯｸM" panose="020B0600000000000000" pitchFamily="50" charset="-128"/>
              <a:ea typeface="HGPｺﾞｼｯｸM" panose="020B0600000000000000" pitchFamily="50" charset="-128"/>
            </a:endParaRPr>
          </a:p>
          <a:p>
            <a:pPr marL="171450" indent="-171450">
              <a:buFont typeface="Arial" panose="020B0604020202020204" pitchFamily="34" charset="0"/>
              <a:buChar char="•"/>
            </a:pPr>
            <a:r>
              <a:rPr lang="ja-JP" altLang="en-US" sz="1200" dirty="0" smtClean="0">
                <a:latin typeface="HGPｺﾞｼｯｸM" panose="020B0600000000000000" pitchFamily="50" charset="-128"/>
                <a:ea typeface="HGPｺﾞｼｯｸM" panose="020B0600000000000000" pitchFamily="50" charset="-128"/>
              </a:rPr>
              <a:t>試着する作業員の対象（年齢・腰痛の有無・作業姿勢・試着期間等）を明確にしなかったため、評価の基準があいまいになってしまった</a:t>
            </a:r>
            <a:endParaRPr lang="en-US" altLang="ja-JP" sz="1200" dirty="0" smtClean="0">
              <a:latin typeface="HGPｺﾞｼｯｸM" panose="020B0600000000000000" pitchFamily="50" charset="-128"/>
              <a:ea typeface="HGPｺﾞｼｯｸM" panose="020B0600000000000000" pitchFamily="50" charset="-128"/>
            </a:endParaRPr>
          </a:p>
          <a:p>
            <a:pPr marL="171450" indent="-171450">
              <a:buFont typeface="Arial" panose="020B0604020202020204" pitchFamily="34" charset="0"/>
              <a:buChar char="•"/>
            </a:pPr>
            <a:r>
              <a:rPr lang="ja-JP" altLang="en-US" sz="1200" dirty="0">
                <a:latin typeface="HGPｺﾞｼｯｸM" panose="020B0600000000000000" pitchFamily="50" charset="-128"/>
                <a:ea typeface="HGPｺﾞｼｯｸM" panose="020B0600000000000000" pitchFamily="50" charset="-128"/>
              </a:rPr>
              <a:t>上記課題はあるもの</a:t>
            </a:r>
            <a:r>
              <a:rPr lang="ja-JP" altLang="en-US" sz="1200" dirty="0" smtClean="0">
                <a:latin typeface="HGPｺﾞｼｯｸM" panose="020B0600000000000000" pitchFamily="50" charset="-128"/>
                <a:ea typeface="HGPｺﾞｼｯｸM" panose="020B0600000000000000" pitchFamily="50" charset="-128"/>
              </a:rPr>
              <a:t>の、ロジカルな研究開発ができない我々の検討会としては、使用者の立場に立ったデザイン思考の改善点は見いだせたと思う。</a:t>
            </a:r>
            <a:endParaRPr lang="en-US" altLang="ja-JP" sz="1200" dirty="0" smtClean="0">
              <a:latin typeface="HGPｺﾞｼｯｸM" panose="020B0600000000000000" pitchFamily="50" charset="-128"/>
              <a:ea typeface="HGPｺﾞｼｯｸM" panose="020B0600000000000000" pitchFamily="50" charset="-128"/>
            </a:endParaRPr>
          </a:p>
          <a:p>
            <a:pPr marL="171450" indent="-171450">
              <a:buFont typeface="Arial" panose="020B0604020202020204" pitchFamily="34" charset="0"/>
              <a:buChar char="•"/>
            </a:pPr>
            <a:r>
              <a:rPr lang="ja-JP" altLang="en-US" sz="1200" dirty="0" smtClean="0">
                <a:latin typeface="HGPｺﾞｼｯｸM" panose="020B0600000000000000" pitchFamily="50" charset="-128"/>
                <a:ea typeface="HGPｺﾞｼｯｸM" panose="020B0600000000000000" pitchFamily="50" charset="-128"/>
              </a:rPr>
              <a:t>試着対象者を４０歳以上で腰に不安のある作業員へ限定するのが検証には有効だと思われる</a:t>
            </a:r>
            <a:endParaRPr lang="en-US" altLang="ja-JP" sz="1200" dirty="0" smtClean="0">
              <a:latin typeface="HGPｺﾞｼｯｸM" panose="020B0600000000000000" pitchFamily="50" charset="-128"/>
              <a:ea typeface="HGPｺﾞｼｯｸM" panose="020B0600000000000000" pitchFamily="50" charset="-128"/>
            </a:endParaRPr>
          </a:p>
          <a:p>
            <a:pPr marL="171450" indent="-171450">
              <a:buFont typeface="Arial" panose="020B0604020202020204" pitchFamily="34" charset="0"/>
              <a:buChar char="•"/>
            </a:pPr>
            <a:r>
              <a:rPr lang="ja-JP" altLang="en-US" sz="1200" dirty="0">
                <a:latin typeface="HGPｺﾞｼｯｸM" panose="020B0600000000000000" pitchFamily="50" charset="-128"/>
                <a:ea typeface="HGPｺﾞｼｯｸM" panose="020B0600000000000000" pitchFamily="50" charset="-128"/>
              </a:rPr>
              <a:t>将来の腰痛予防のためになるということ</a:t>
            </a:r>
            <a:r>
              <a:rPr lang="ja-JP" altLang="en-US" sz="1200" dirty="0" smtClean="0">
                <a:latin typeface="HGPｺﾞｼｯｸM" panose="020B0600000000000000" pitchFamily="50" charset="-128"/>
                <a:ea typeface="HGPｺﾞｼｯｸM" panose="020B0600000000000000" pitchFamily="50" charset="-128"/>
              </a:rPr>
              <a:t>で若い人たちに進めることも必要ではないか</a:t>
            </a:r>
            <a:endParaRPr lang="en-US" altLang="ja-JP" sz="1200" dirty="0" smtClean="0">
              <a:latin typeface="HGPｺﾞｼｯｸM" panose="020B0600000000000000" pitchFamily="50" charset="-128"/>
              <a:ea typeface="HGPｺﾞｼｯｸM" panose="020B0600000000000000" pitchFamily="50" charset="-128"/>
            </a:endParaRPr>
          </a:p>
          <a:p>
            <a:pPr marL="171450" indent="-171450">
              <a:buFont typeface="Arial" panose="020B0604020202020204" pitchFamily="34" charset="0"/>
              <a:buChar char="•"/>
            </a:pPr>
            <a:r>
              <a:rPr lang="ja-JP" altLang="en-US" sz="1200" dirty="0" smtClean="0">
                <a:latin typeface="HGPｺﾞｼｯｸM" panose="020B0600000000000000" pitchFamily="50" charset="-128"/>
                <a:ea typeface="HGPｺﾞｼｯｸM" panose="020B0600000000000000" pitchFamily="50" charset="-128"/>
              </a:rPr>
              <a:t>効果が薄く感じられても、装着が容易で値ごろ感のあるものを開発することが一つの方向性だが、この作業のこの姿勢には効果が感じられるというものを、一つのパーツとして開発することも有効ではないか</a:t>
            </a:r>
            <a:endParaRPr lang="en-US" altLang="ja-JP" sz="1200" dirty="0" smtClean="0">
              <a:latin typeface="HGPｺﾞｼｯｸM" panose="020B0600000000000000" pitchFamily="50" charset="-128"/>
              <a:ea typeface="HGPｺﾞｼｯｸM" panose="020B0600000000000000" pitchFamily="50" charset="-128"/>
            </a:endParaRPr>
          </a:p>
          <a:p>
            <a:pPr marL="171450" indent="-171450">
              <a:buFont typeface="Arial" panose="020B0604020202020204" pitchFamily="34" charset="0"/>
              <a:buChar char="•"/>
            </a:pPr>
            <a:r>
              <a:rPr lang="ja-JP" altLang="en-US" sz="1200" dirty="0" smtClean="0">
                <a:latin typeface="HGPｺﾞｼｯｸM" panose="020B0600000000000000" pitchFamily="50" charset="-128"/>
                <a:ea typeface="HGPｺﾞｼｯｸM" panose="020B0600000000000000" pitchFamily="50" charset="-128"/>
              </a:rPr>
              <a:t>腰痛は労災認定になりにくい面があり、元請けが作業員へ支給する可能性は熱中症対策の空調服のようにはいかないと思うが、まずは、元請けが現場に用意しておくことも普及させるためには必要ではないか。腰痛が労災認定された会社は間違いなく会社として購入している</a:t>
            </a:r>
            <a:endParaRPr lang="en-US" altLang="ja-JP" sz="1200" dirty="0" smtClean="0">
              <a:latin typeface="HGPｺﾞｼｯｸM" panose="020B0600000000000000" pitchFamily="50" charset="-128"/>
              <a:ea typeface="HGPｺﾞｼｯｸM" panose="020B0600000000000000" pitchFamily="50" charset="-128"/>
            </a:endParaRPr>
          </a:p>
          <a:p>
            <a:r>
              <a:rPr lang="ja-JP" altLang="en-US" sz="1200" dirty="0" smtClean="0">
                <a:latin typeface="HGPｺﾞｼｯｸE" panose="020B0900000000000000" pitchFamily="50" charset="-128"/>
                <a:ea typeface="HGPｺﾞｼｯｸE" panose="020B0900000000000000" pitchFamily="50" charset="-128"/>
              </a:rPr>
              <a:t>●その他（佐々木事務局長より）</a:t>
            </a:r>
          </a:p>
          <a:p>
            <a:pPr marL="171450" indent="-171450">
              <a:buFont typeface="Arial" panose="020B0604020202020204" pitchFamily="34" charset="0"/>
              <a:buChar char="•"/>
            </a:pPr>
            <a:r>
              <a:rPr lang="en-US" altLang="ja-JP" sz="1200" dirty="0">
                <a:latin typeface="HGPｺﾞｼｯｸM" panose="020B0600000000000000" pitchFamily="50" charset="-128"/>
                <a:ea typeface="HGPｺﾞｼｯｸM" panose="020B0600000000000000" pitchFamily="50" charset="-128"/>
              </a:rPr>
              <a:t>UPR</a:t>
            </a:r>
            <a:r>
              <a:rPr lang="ja-JP" altLang="en-US" sz="1200" dirty="0">
                <a:latin typeface="HGPｺﾞｼｯｸM" panose="020B0600000000000000" pitchFamily="50" charset="-128"/>
                <a:ea typeface="HGPｺﾞｼｯｸM" panose="020B0600000000000000" pitchFamily="50" charset="-128"/>
              </a:rPr>
              <a:t>の</a:t>
            </a:r>
            <a:r>
              <a:rPr lang="ja-JP" altLang="en-US" sz="1200" dirty="0" smtClean="0">
                <a:latin typeface="HGPｺﾞｼｯｸM" panose="020B0600000000000000" pitchFamily="50" charset="-128"/>
                <a:ea typeface="HGPｺﾞｼｯｸM" panose="020B0600000000000000" pitchFamily="50" charset="-128"/>
              </a:rPr>
              <a:t>アドバイザーの</a:t>
            </a:r>
            <a:r>
              <a:rPr lang="ja-JP" altLang="en-US" sz="1200" dirty="0">
                <a:latin typeface="HGPｺﾞｼｯｸM" panose="020B0600000000000000" pitchFamily="50" charset="-128"/>
                <a:ea typeface="HGPｺﾞｼｯｸM" panose="020B0600000000000000" pitchFamily="50" charset="-128"/>
              </a:rPr>
              <a:t>岩本</a:t>
            </a:r>
            <a:r>
              <a:rPr lang="ja-JP" altLang="en-US" sz="1200" dirty="0" smtClean="0">
                <a:latin typeface="HGPｺﾞｼｯｸM" panose="020B0600000000000000" pitchFamily="50" charset="-128"/>
                <a:ea typeface="HGPｺﾞｼｯｸM" panose="020B0600000000000000" pitchFamily="50" charset="-128"/>
              </a:rPr>
              <a:t>さんより、出来そう</a:t>
            </a:r>
            <a:r>
              <a:rPr lang="ja-JP" altLang="en-US" sz="1200" dirty="0">
                <a:latin typeface="HGPｺﾞｼｯｸM" panose="020B0600000000000000" pitchFamily="50" charset="-128"/>
                <a:ea typeface="HGPｺﾞｼｯｸM" panose="020B0600000000000000" pitchFamily="50" charset="-128"/>
              </a:rPr>
              <a:t>な県内</a:t>
            </a:r>
            <a:r>
              <a:rPr lang="ja-JP" altLang="en-US" sz="1200" dirty="0" smtClean="0">
                <a:latin typeface="HGPｺﾞｼｯｸM" panose="020B0600000000000000" pitchFamily="50" charset="-128"/>
                <a:ea typeface="HGPｺﾞｼｯｸM" panose="020B0600000000000000" pitchFamily="50" charset="-128"/>
              </a:rPr>
              <a:t>企業（</a:t>
            </a:r>
            <a:r>
              <a:rPr lang="ja-JP" altLang="en-US" sz="1200" dirty="0">
                <a:latin typeface="HGPｺﾞｼｯｸM" panose="020B0600000000000000" pitchFamily="50" charset="-128"/>
                <a:ea typeface="HGPｺﾞｼｯｸM" panose="020B0600000000000000" pitchFamily="50" charset="-128"/>
              </a:rPr>
              <a:t>繊維工業）を紹介いただければ、これまでに培った</a:t>
            </a:r>
            <a:r>
              <a:rPr lang="ja-JP" altLang="en-US" sz="1200" dirty="0" smtClean="0">
                <a:latin typeface="HGPｺﾞｼｯｸM" panose="020B0600000000000000" pitchFamily="50" charset="-128"/>
                <a:ea typeface="HGPｺﾞｼｯｸM" panose="020B0600000000000000" pitchFamily="50" charset="-128"/>
              </a:rPr>
              <a:t>ノウハウ（</a:t>
            </a:r>
            <a:r>
              <a:rPr lang="ja-JP" altLang="en-US" sz="1200" dirty="0">
                <a:latin typeface="HGPｺﾞｼｯｸM" panose="020B0600000000000000" pitchFamily="50" charset="-128"/>
                <a:ea typeface="HGPｺﾞｼｯｸM" panose="020B0600000000000000" pitchFamily="50" charset="-128"/>
              </a:rPr>
              <a:t>アシストベストも含めて試作品があるとのこと）を提供</a:t>
            </a:r>
            <a:r>
              <a:rPr lang="ja-JP" altLang="en-US" sz="1200" dirty="0" smtClean="0">
                <a:latin typeface="HGPｺﾞｼｯｸM" panose="020B0600000000000000" pitchFamily="50" charset="-128"/>
                <a:ea typeface="HGPｺﾞｼｯｸM" panose="020B0600000000000000" pitchFamily="50" charset="-128"/>
              </a:rPr>
              <a:t>できる</a:t>
            </a:r>
            <a:r>
              <a:rPr lang="ja-JP" altLang="en-US" sz="1200" dirty="0">
                <a:latin typeface="HGPｺﾞｼｯｸM" panose="020B0600000000000000" pitchFamily="50" charset="-128"/>
                <a:ea typeface="HGPｺﾞｼｯｸM" panose="020B0600000000000000" pitchFamily="50" charset="-128"/>
              </a:rPr>
              <a:t>ということ</a:t>
            </a:r>
            <a:r>
              <a:rPr lang="ja-JP" altLang="en-US" sz="1200" dirty="0" smtClean="0">
                <a:latin typeface="HGPｺﾞｼｯｸM" panose="020B0600000000000000" pitchFamily="50" charset="-128"/>
                <a:ea typeface="HGPｺﾞｼｯｸM" panose="020B0600000000000000" pitchFamily="50" charset="-128"/>
              </a:rPr>
              <a:t>でした</a:t>
            </a:r>
            <a:endParaRPr lang="en-US" altLang="ja-JP" sz="1200" dirty="0" smtClean="0">
              <a:latin typeface="HGPｺﾞｼｯｸM" panose="020B0600000000000000" pitchFamily="50" charset="-128"/>
              <a:ea typeface="HGPｺﾞｼｯｸM" panose="020B0600000000000000" pitchFamily="50" charset="-128"/>
            </a:endParaRPr>
          </a:p>
          <a:p>
            <a:pPr marL="171450" indent="-171450">
              <a:buFont typeface="Arial" panose="020B0604020202020204" pitchFamily="34" charset="0"/>
              <a:buChar char="•"/>
            </a:pPr>
            <a:r>
              <a:rPr lang="en-US" altLang="ja-JP" sz="1200" dirty="0" smtClean="0">
                <a:latin typeface="HGPｺﾞｼｯｸM" panose="020B0600000000000000" pitchFamily="50" charset="-128"/>
                <a:ea typeface="HGPｺﾞｼｯｸM" panose="020B0600000000000000" pitchFamily="50" charset="-128"/>
              </a:rPr>
              <a:t>NICO</a:t>
            </a:r>
            <a:r>
              <a:rPr lang="ja-JP" altLang="en-US" sz="1200" dirty="0">
                <a:latin typeface="HGPｺﾞｼｯｸM" panose="020B0600000000000000" pitchFamily="50" charset="-128"/>
                <a:ea typeface="HGPｺﾞｼｯｸM" panose="020B0600000000000000" pitchFamily="50" charset="-128"/>
              </a:rPr>
              <a:t>の古畑</a:t>
            </a:r>
            <a:r>
              <a:rPr lang="ja-JP" altLang="en-US" sz="1200" dirty="0" smtClean="0">
                <a:latin typeface="HGPｺﾞｼｯｸM" panose="020B0600000000000000" pitchFamily="50" charset="-128"/>
                <a:ea typeface="HGPｺﾞｼｯｸM" panose="020B0600000000000000" pitchFamily="50" charset="-128"/>
              </a:rPr>
              <a:t>さんからは、</a:t>
            </a:r>
            <a:r>
              <a:rPr lang="ja-JP" altLang="en-US" sz="1200" dirty="0">
                <a:latin typeface="HGPｺﾞｼｯｸM" panose="020B0600000000000000" pitchFamily="50" charset="-128"/>
                <a:ea typeface="HGPｺﾞｼｯｸM" panose="020B0600000000000000" pitchFamily="50" charset="-128"/>
              </a:rPr>
              <a:t>企業選択をご検討いただけるとのことでした。</a:t>
            </a:r>
          </a:p>
          <a:p>
            <a:pPr marL="171450" indent="-171450">
              <a:buFont typeface="Arial" panose="020B0604020202020204" pitchFamily="34" charset="0"/>
              <a:buChar char="•"/>
            </a:pPr>
            <a:r>
              <a:rPr lang="ja-JP" altLang="en-US" sz="1200" dirty="0">
                <a:latin typeface="HGPｺﾞｼｯｸM" panose="020B0600000000000000" pitchFamily="50" charset="-128"/>
                <a:ea typeface="HGPｺﾞｼｯｸM" panose="020B0600000000000000" pitchFamily="50" charset="-128"/>
              </a:rPr>
              <a:t>県内企業が主体となって開発するのか、</a:t>
            </a:r>
            <a:r>
              <a:rPr lang="en-US" altLang="ja-JP" sz="1200" dirty="0">
                <a:latin typeface="HGPｺﾞｼｯｸM" panose="020B0600000000000000" pitchFamily="50" charset="-128"/>
                <a:ea typeface="HGPｺﾞｼｯｸM" panose="020B0600000000000000" pitchFamily="50" charset="-128"/>
              </a:rPr>
              <a:t>UPR</a:t>
            </a:r>
            <a:r>
              <a:rPr lang="ja-JP" altLang="en-US" sz="1200" dirty="0">
                <a:latin typeface="HGPｺﾞｼｯｸM" panose="020B0600000000000000" pitchFamily="50" charset="-128"/>
                <a:ea typeface="HGPｺﾞｼｯｸM" panose="020B0600000000000000" pitchFamily="50" charset="-128"/>
              </a:rPr>
              <a:t>の傘下で行う</a:t>
            </a:r>
            <a:r>
              <a:rPr lang="ja-JP" altLang="en-US" sz="1200" dirty="0" smtClean="0">
                <a:latin typeface="HGPｺﾞｼｯｸM" panose="020B0600000000000000" pitchFamily="50" charset="-128"/>
                <a:ea typeface="HGPｺﾞｼｯｸM" panose="020B0600000000000000" pitchFamily="50" charset="-128"/>
              </a:rPr>
              <a:t>ことに</a:t>
            </a:r>
            <a:r>
              <a:rPr lang="ja-JP" altLang="en-US" sz="1200" dirty="0">
                <a:latin typeface="HGPｺﾞｼｯｸM" panose="020B0600000000000000" pitchFamily="50" charset="-128"/>
                <a:ea typeface="HGPｺﾞｼｯｸM" panose="020B0600000000000000" pitchFamily="50" charset="-128"/>
              </a:rPr>
              <a:t>なるのかはわかりませんが、県内企業が関われることに</a:t>
            </a:r>
            <a:r>
              <a:rPr lang="ja-JP" altLang="en-US" sz="1200" dirty="0" smtClean="0">
                <a:latin typeface="HGPｺﾞｼｯｸM" panose="020B0600000000000000" pitchFamily="50" charset="-128"/>
                <a:ea typeface="HGPｺﾞｼｯｸM" panose="020B0600000000000000" pitchFamily="50" charset="-128"/>
              </a:rPr>
              <a:t>なれば</a:t>
            </a:r>
            <a:r>
              <a:rPr lang="ja-JP" altLang="en-US" sz="1200" dirty="0">
                <a:latin typeface="HGPｺﾞｼｯｸM" panose="020B0600000000000000" pitchFamily="50" charset="-128"/>
                <a:ea typeface="HGPｺﾞｼｯｸM" panose="020B0600000000000000" pitchFamily="50" charset="-128"/>
              </a:rPr>
              <a:t>、非常に良いことだと</a:t>
            </a:r>
            <a:r>
              <a:rPr lang="ja-JP" altLang="en-US" sz="1200" dirty="0" smtClean="0">
                <a:latin typeface="HGPｺﾞｼｯｸM" panose="020B0600000000000000" pitchFamily="50" charset="-128"/>
                <a:ea typeface="HGPｺﾞｼｯｸM" panose="020B0600000000000000" pitchFamily="50" charset="-128"/>
              </a:rPr>
              <a:t>思います</a:t>
            </a:r>
            <a:endParaRPr lang="en-US" altLang="ja-JP" sz="1200" dirty="0" smtClean="0">
              <a:latin typeface="HGPｺﾞｼｯｸM" panose="020B0600000000000000" pitchFamily="50" charset="-128"/>
              <a:ea typeface="HGPｺﾞｼｯｸM" panose="020B0600000000000000" pitchFamily="50" charset="-128"/>
            </a:endParaRPr>
          </a:p>
        </p:txBody>
      </p:sp>
      <p:sp>
        <p:nvSpPr>
          <p:cNvPr id="12" name="テキスト ボックス 11"/>
          <p:cNvSpPr txBox="1"/>
          <p:nvPr/>
        </p:nvSpPr>
        <p:spPr>
          <a:xfrm>
            <a:off x="742950" y="4715492"/>
            <a:ext cx="5305425" cy="1938992"/>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（１</a:t>
            </a:r>
            <a:r>
              <a:rPr lang="ja-JP" altLang="en-US" sz="1200" dirty="0" smtClean="0">
                <a:latin typeface="HGPｺﾞｼｯｸE" panose="020B0900000000000000" pitchFamily="50" charset="-128"/>
                <a:ea typeface="HGPｺﾞｼｯｸE" panose="020B0900000000000000" pitchFamily="50" charset="-128"/>
              </a:rPr>
              <a:t>）開発者のコメント</a:t>
            </a:r>
            <a:r>
              <a:rPr lang="ja-JP" altLang="en-US" sz="1200" dirty="0"/>
              <a:t>			</a:t>
            </a:r>
            <a:endParaRPr lang="en-US" altLang="ja-JP" sz="1200" dirty="0" smtClean="0"/>
          </a:p>
          <a:p>
            <a:pPr marL="171450" indent="-171450">
              <a:buFont typeface="Arial" panose="020B0604020202020204" pitchFamily="34" charset="0"/>
              <a:buChar char="•"/>
            </a:pPr>
            <a:r>
              <a:rPr lang="ja-JP" altLang="en-US" sz="1200" dirty="0" smtClean="0">
                <a:latin typeface="HGPｺﾞｼｯｸM" panose="020B0600000000000000" pitchFamily="50" charset="-128"/>
                <a:ea typeface="HGPｺﾞｼｯｸM" panose="020B0600000000000000" pitchFamily="50" charset="-128"/>
              </a:rPr>
              <a:t>鉄骨建て方の鳶工事は、主に重機作業になるので、重量物を作業員の力で扱うことが少なく、同じ姿勢を保持するというよりも鉄骨の上り下りや梁の上の移動等が多いため腰への負担軽減効果よりも動きづらいという印象が上回ったのではないか。また、鉄骨建て方鳶工は比較的若い人が多い。</a:t>
            </a:r>
            <a:endParaRPr lang="en-US" altLang="ja-JP" sz="1200" dirty="0" smtClean="0">
              <a:latin typeface="HGPｺﾞｼｯｸM" panose="020B0600000000000000" pitchFamily="50" charset="-128"/>
              <a:ea typeface="HGPｺﾞｼｯｸM" panose="020B0600000000000000" pitchFamily="50" charset="-128"/>
            </a:endParaRPr>
          </a:p>
          <a:p>
            <a:pPr marL="171450" indent="-171450">
              <a:buFont typeface="Arial" panose="020B0604020202020204" pitchFamily="34" charset="0"/>
              <a:buChar char="•"/>
            </a:pPr>
            <a:r>
              <a:rPr lang="ja-JP" altLang="en-US" sz="1200" dirty="0">
                <a:latin typeface="HGPｺﾞｼｯｸM" panose="020B0600000000000000" pitchFamily="50" charset="-128"/>
                <a:ea typeface="HGPｺﾞｼｯｸM" panose="020B0600000000000000" pitchFamily="50" charset="-128"/>
              </a:rPr>
              <a:t>清水建設の現場で</a:t>
            </a:r>
            <a:r>
              <a:rPr lang="ja-JP" altLang="en-US" sz="1200" dirty="0" smtClean="0">
                <a:latin typeface="HGPｺﾞｼｯｸM" panose="020B0600000000000000" pitchFamily="50" charset="-128"/>
                <a:ea typeface="HGPｺﾞｼｯｸM" panose="020B0600000000000000" pitchFamily="50" charset="-128"/>
              </a:rPr>
              <a:t>は、鉄筋工と協力業者の世話役の評価が高かった。同じ姿勢の保持や、足場の上り下りの多い作業には有効のようだ。サポートジャケットなしではいられないという意見もあった</a:t>
            </a:r>
            <a:endParaRPr lang="ja-JP" altLang="en-US" sz="1200" dirty="0">
              <a:latin typeface="HGPｺﾞｼｯｸM" panose="020B0600000000000000" pitchFamily="50" charset="-128"/>
              <a:ea typeface="HGPｺﾞｼｯｸM" panose="020B0600000000000000" pitchFamily="50" charset="-128"/>
            </a:endParaRPr>
          </a:p>
          <a:p>
            <a:r>
              <a:rPr lang="ja-JP" altLang="en-US" sz="1200" dirty="0" smtClean="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２</a:t>
            </a:r>
            <a:r>
              <a:rPr lang="ja-JP" altLang="en-US" sz="1200" dirty="0" smtClean="0">
                <a:latin typeface="HGPｺﾞｼｯｸE" panose="020B0900000000000000" pitchFamily="50" charset="-128"/>
                <a:ea typeface="HGPｺﾞｼｯｸE" panose="020B0900000000000000" pitchFamily="50" charset="-128"/>
              </a:rPr>
              <a:t>）検討会での意見</a:t>
            </a:r>
            <a:endParaRPr lang="en-US" altLang="ja-JP" sz="1200" dirty="0" smtClean="0">
              <a:latin typeface="HGPｺﾞｼｯｸE" panose="020B0900000000000000" pitchFamily="50" charset="-128"/>
              <a:ea typeface="HGPｺﾞｼｯｸE" panose="020B0900000000000000" pitchFamily="50" charset="-128"/>
            </a:endParaRPr>
          </a:p>
          <a:p>
            <a:pPr marL="171450" indent="-171450">
              <a:buFont typeface="Arial" panose="020B0604020202020204" pitchFamily="34" charset="0"/>
              <a:buChar char="•"/>
            </a:pPr>
            <a:r>
              <a:rPr lang="ja-JP" altLang="en-US" sz="1200" dirty="0">
                <a:latin typeface="HGPｺﾞｼｯｸM" panose="020B0600000000000000" pitchFamily="50" charset="-128"/>
                <a:ea typeface="HGPｺﾞｼｯｸM" panose="020B0600000000000000" pitchFamily="50" charset="-128"/>
              </a:rPr>
              <a:t>工種の選択</a:t>
            </a:r>
            <a:r>
              <a:rPr lang="ja-JP" altLang="en-US" sz="1200" dirty="0" smtClean="0">
                <a:latin typeface="HGPｺﾞｼｯｸM" panose="020B0600000000000000" pitchFamily="50" charset="-128"/>
                <a:ea typeface="HGPｺﾞｼｯｸM" panose="020B0600000000000000" pitchFamily="50" charset="-128"/>
              </a:rPr>
              <a:t>に誤りがあったようだ</a:t>
            </a:r>
            <a:endParaRPr lang="en-US" altLang="ja-JP" sz="1200" dirty="0" smtClean="0">
              <a:latin typeface="HGPｺﾞｼｯｸM" panose="020B0600000000000000" pitchFamily="50" charset="-128"/>
              <a:ea typeface="HGPｺﾞｼｯｸM" panose="020B0600000000000000" pitchFamily="50" charset="-128"/>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6976" y="479502"/>
            <a:ext cx="736823" cy="736823"/>
          </a:xfrm>
          <a:prstGeom prst="rect">
            <a:avLst/>
          </a:prstGeom>
        </p:spPr>
      </p:pic>
      <p:sp>
        <p:nvSpPr>
          <p:cNvPr id="7" name="スライド番号プレースホルダー 6"/>
          <p:cNvSpPr>
            <a:spLocks noGrp="1"/>
          </p:cNvSpPr>
          <p:nvPr>
            <p:ph type="sldNum" sz="quarter" idx="12"/>
          </p:nvPr>
        </p:nvSpPr>
        <p:spPr/>
        <p:txBody>
          <a:bodyPr/>
          <a:lstStyle/>
          <a:p>
            <a:fld id="{E546A27F-5BA7-425D-BEAE-9A08454FA985}" type="slidenum">
              <a:rPr kumimoji="1" lang="ja-JP" altLang="en-US" smtClean="0"/>
              <a:t>35</a:t>
            </a:fld>
            <a:endParaRPr kumimoji="1" lang="ja-JP" altLang="en-US"/>
          </a:p>
        </p:txBody>
      </p:sp>
    </p:spTree>
    <p:extLst>
      <p:ext uri="{BB962C8B-B14F-4D97-AF65-F5344CB8AC3E}">
        <p14:creationId xmlns:p14="http://schemas.microsoft.com/office/powerpoint/2010/main" val="1291832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p:cNvSpPr txBox="1">
            <a:spLocks/>
          </p:cNvSpPr>
          <p:nvPr/>
        </p:nvSpPr>
        <p:spPr>
          <a:xfrm>
            <a:off x="395052" y="311700"/>
            <a:ext cx="3500673" cy="593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solidFill>
                  <a:srgbClr val="002060"/>
                </a:solidFill>
                <a:latin typeface="HGPｺﾞｼｯｸE" panose="020B0900000000000000" pitchFamily="50" charset="-128"/>
                <a:ea typeface="HGPｺﾞｼｯｸE" panose="020B0900000000000000" pitchFamily="50" charset="-128"/>
              </a:rPr>
              <a:t>４．市販品の試着検証等</a:t>
            </a:r>
            <a:endParaRPr lang="en-US" altLang="ja-JP" sz="2000" dirty="0">
              <a:solidFill>
                <a:srgbClr val="0070C0"/>
              </a:solidFill>
              <a:latin typeface="HGPｺﾞｼｯｸE" panose="020B0900000000000000" pitchFamily="50" charset="-128"/>
              <a:ea typeface="HGPｺﾞｼｯｸE" panose="020B0900000000000000" pitchFamily="50" charset="-128"/>
            </a:endParaRPr>
          </a:p>
        </p:txBody>
      </p:sp>
      <p:sp>
        <p:nvSpPr>
          <p:cNvPr id="3" name="テキスト ボックス 2"/>
          <p:cNvSpPr txBox="1"/>
          <p:nvPr/>
        </p:nvSpPr>
        <p:spPr>
          <a:xfrm>
            <a:off x="466725" y="904876"/>
            <a:ext cx="5257798" cy="369332"/>
          </a:xfrm>
          <a:prstGeom prst="rect">
            <a:avLst/>
          </a:prstGeom>
          <a:noFill/>
        </p:spPr>
        <p:txBody>
          <a:bodyPr wrap="square" rtlCol="0">
            <a:spAutoFit/>
          </a:bodyPr>
          <a:lstStyle/>
          <a:p>
            <a:r>
              <a:rPr kumimoji="1" lang="ja-JP" altLang="en-US" dirty="0" smtClean="0">
                <a:solidFill>
                  <a:srgbClr val="002060"/>
                </a:solidFill>
                <a:latin typeface="HGSｺﾞｼｯｸE" panose="020B0900000000000000" pitchFamily="50" charset="-128"/>
                <a:ea typeface="HGSｺﾞｼｯｸE" panose="020B0900000000000000" pitchFamily="50" charset="-128"/>
              </a:rPr>
              <a:t>⑥　調査結果から開発の可能性を探る</a:t>
            </a:r>
            <a:endParaRPr kumimoji="1" lang="ja-JP" altLang="en-US" dirty="0">
              <a:solidFill>
                <a:srgbClr val="002060"/>
              </a:solidFill>
              <a:latin typeface="HGSｺﾞｼｯｸE" panose="020B0900000000000000" pitchFamily="50" charset="-128"/>
              <a:ea typeface="HGSｺﾞｼｯｸE" panose="020B0900000000000000" pitchFamily="50" charset="-128"/>
            </a:endParaRPr>
          </a:p>
        </p:txBody>
      </p:sp>
      <p:sp>
        <p:nvSpPr>
          <p:cNvPr id="2" name="テキスト ボックス 1"/>
          <p:cNvSpPr txBox="1"/>
          <p:nvPr/>
        </p:nvSpPr>
        <p:spPr>
          <a:xfrm>
            <a:off x="742950" y="3829488"/>
            <a:ext cx="5419725" cy="523220"/>
          </a:xfrm>
          <a:prstGeom prst="rect">
            <a:avLst/>
          </a:prstGeom>
          <a:noFill/>
        </p:spPr>
        <p:txBody>
          <a:bodyPr wrap="square" rtlCol="0">
            <a:spAutoFit/>
          </a:bodyPr>
          <a:lstStyle/>
          <a:p>
            <a:pPr marL="342900" indent="-342900">
              <a:buFont typeface="+mj-lt"/>
              <a:buAutoNum type="alphaLcPeriod" startAt="2"/>
            </a:pPr>
            <a:r>
              <a:rPr lang="ja-JP" altLang="en-US" sz="1400" dirty="0" smtClean="0">
                <a:solidFill>
                  <a:srgbClr val="0070C0"/>
                </a:solidFill>
                <a:latin typeface="HGSｺﾞｼｯｸE" panose="020B0900000000000000" pitchFamily="50" charset="-128"/>
                <a:ea typeface="HGSｺﾞｼｯｸE" panose="020B0900000000000000" pitchFamily="50" charset="-128"/>
              </a:rPr>
              <a:t>フハーネス</a:t>
            </a:r>
            <a:r>
              <a:rPr lang="ja-JP" altLang="en-US" sz="1400" dirty="0">
                <a:solidFill>
                  <a:srgbClr val="0070C0"/>
                </a:solidFill>
                <a:latin typeface="HGSｺﾞｼｯｸE" panose="020B0900000000000000" pitchFamily="50" charset="-128"/>
                <a:ea typeface="HGSｺﾞｼｯｸE" panose="020B0900000000000000" pitchFamily="50" charset="-128"/>
              </a:rPr>
              <a:t>・ジョイントパーツ付き「</a:t>
            </a:r>
            <a:r>
              <a:rPr lang="ja-JP" altLang="en-US" sz="1400" dirty="0" smtClean="0">
                <a:solidFill>
                  <a:srgbClr val="0070C0"/>
                </a:solidFill>
                <a:latin typeface="HGSｺﾞｼｯｸE" panose="020B0900000000000000" pitchFamily="50" charset="-128"/>
                <a:ea typeface="HGSｺﾞｼｯｸE" panose="020B0900000000000000" pitchFamily="50" charset="-128"/>
              </a:rPr>
              <a:t>サポートジャケット」からのアイデア</a:t>
            </a:r>
            <a:endParaRPr lang="ja-JP" altLang="en-US" sz="1400" dirty="0">
              <a:solidFill>
                <a:srgbClr val="0070C0"/>
              </a:solidFill>
              <a:latin typeface="HGSｺﾞｼｯｸE" panose="020B0900000000000000" pitchFamily="50" charset="-128"/>
              <a:ea typeface="HGSｺﾞｼｯｸE" panose="020B0900000000000000" pitchFamily="50" charset="-128"/>
            </a:endParaRPr>
          </a:p>
        </p:txBody>
      </p:sp>
      <p:sp>
        <p:nvSpPr>
          <p:cNvPr id="5" name="テキスト ボックス 4"/>
          <p:cNvSpPr txBox="1"/>
          <p:nvPr/>
        </p:nvSpPr>
        <p:spPr>
          <a:xfrm>
            <a:off x="742949" y="2128994"/>
            <a:ext cx="5305425" cy="120032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（１</a:t>
            </a:r>
            <a:r>
              <a:rPr lang="ja-JP" altLang="en-US" sz="1200" dirty="0" smtClean="0">
                <a:latin typeface="HGPｺﾞｼｯｸE" panose="020B0900000000000000" pitchFamily="50" charset="-128"/>
                <a:ea typeface="HGPｺﾞｼｯｸE" panose="020B0900000000000000" pitchFamily="50" charset="-128"/>
              </a:rPr>
              <a:t>）腰ばねの効果を維持しながら圧迫感の解消、装着のしやすさを求める</a:t>
            </a:r>
            <a:endParaRPr lang="en-US" altLang="ja-JP" sz="1200" dirty="0" smtClean="0">
              <a:latin typeface="HGPｺﾞｼｯｸE" panose="020B0900000000000000" pitchFamily="50" charset="-128"/>
              <a:ea typeface="HGPｺﾞｼｯｸE" panose="020B0900000000000000" pitchFamily="50" charset="-128"/>
            </a:endParaRPr>
          </a:p>
          <a:p>
            <a:pPr marL="171450" indent="-171450">
              <a:buFont typeface="Arial" panose="020B0604020202020204" pitchFamily="34" charset="0"/>
              <a:buChar char="•"/>
            </a:pPr>
            <a:r>
              <a:rPr lang="ja-JP" altLang="en-US" sz="1200" dirty="0" smtClean="0">
                <a:latin typeface="HGPｺﾞｼｯｸM" panose="020B0600000000000000" pitchFamily="50" charset="-128"/>
                <a:ea typeface="HGPｺﾞｼｯｸM" panose="020B0600000000000000" pitchFamily="50" charset="-128"/>
              </a:rPr>
              <a:t>腰ばねと背筋を密着させ一体化するために、感覚としての圧迫感や装着のしにくさを感じていると思われる</a:t>
            </a:r>
            <a:r>
              <a:rPr lang="ja-JP" altLang="en-US" sz="1200" dirty="0" smtClean="0"/>
              <a:t>。</a:t>
            </a:r>
            <a:endParaRPr lang="en-US" altLang="ja-JP" sz="1200" dirty="0" smtClean="0"/>
          </a:p>
          <a:p>
            <a:pPr marL="171450" indent="-171450">
              <a:buFont typeface="Arial" panose="020B0604020202020204" pitchFamily="34" charset="0"/>
              <a:buChar char="•"/>
            </a:pPr>
            <a:r>
              <a:rPr lang="ja-JP" altLang="en-US" sz="1200" dirty="0" smtClean="0"/>
              <a:t>腰ばねを腰ベルト（ミドリ安全の楽腰帯等）と一体化させ、肩から吊るような仕組みで、腰に負荷のかかった時だけ腰ばねが作用するようなものはできないだろうか？</a:t>
            </a:r>
            <a:endParaRPr lang="ja-JP" altLang="en-US" sz="1200" dirty="0"/>
          </a:p>
        </p:txBody>
      </p:sp>
      <p:sp>
        <p:nvSpPr>
          <p:cNvPr id="10" name="テキスト ボックス 9"/>
          <p:cNvSpPr txBox="1"/>
          <p:nvPr/>
        </p:nvSpPr>
        <p:spPr>
          <a:xfrm>
            <a:off x="742950" y="1605774"/>
            <a:ext cx="4848224" cy="523220"/>
          </a:xfrm>
          <a:prstGeom prst="rect">
            <a:avLst/>
          </a:prstGeom>
          <a:noFill/>
        </p:spPr>
        <p:txBody>
          <a:bodyPr wrap="square" rtlCol="0">
            <a:spAutoFit/>
          </a:bodyPr>
          <a:lstStyle/>
          <a:p>
            <a:pPr marL="342900" indent="-342900">
              <a:buFont typeface="+mj-lt"/>
              <a:buAutoNum type="alphaLcPeriod"/>
            </a:pPr>
            <a:r>
              <a:rPr lang="ja-JP" altLang="en-US" sz="1400" dirty="0">
                <a:solidFill>
                  <a:srgbClr val="0070C0"/>
                </a:solidFill>
                <a:latin typeface="HGSｺﾞｼｯｸE" panose="020B0900000000000000" pitchFamily="50" charset="-128"/>
                <a:ea typeface="HGSｺﾞｼｯｸE" panose="020B0900000000000000" pitchFamily="50" charset="-128"/>
              </a:rPr>
              <a:t>アシストベスト「タスケル</a:t>
            </a:r>
            <a:r>
              <a:rPr lang="ja-JP" altLang="en-US" sz="1400" dirty="0" smtClean="0">
                <a:solidFill>
                  <a:srgbClr val="0070C0"/>
                </a:solidFill>
                <a:latin typeface="HGSｺﾞｼｯｸE" panose="020B0900000000000000" pitchFamily="50" charset="-128"/>
                <a:ea typeface="HGSｺﾞｼｯｸE" panose="020B0900000000000000" pitchFamily="50" charset="-128"/>
              </a:rPr>
              <a:t>」からのアイデア</a:t>
            </a:r>
            <a:endParaRPr lang="en-US" altLang="ja-JP" sz="1400" dirty="0" smtClean="0">
              <a:solidFill>
                <a:srgbClr val="0070C0"/>
              </a:solidFill>
              <a:latin typeface="HGSｺﾞｼｯｸE" panose="020B0900000000000000" pitchFamily="50" charset="-128"/>
              <a:ea typeface="HGSｺﾞｼｯｸE" panose="020B0900000000000000" pitchFamily="50" charset="-128"/>
            </a:endParaRPr>
          </a:p>
          <a:p>
            <a:pPr lvl="1"/>
            <a:r>
              <a:rPr lang="ja-JP" altLang="en-US" sz="1400" dirty="0">
                <a:solidFill>
                  <a:srgbClr val="0070C0"/>
                </a:solidFill>
                <a:latin typeface="HGSｺﾞｼｯｸE" panose="020B0900000000000000" pitchFamily="50" charset="-128"/>
                <a:ea typeface="HGSｺﾞｼｯｸE" panose="020B0900000000000000" pitchFamily="50" charset="-128"/>
              </a:rPr>
              <a:t>　　　</a:t>
            </a:r>
            <a:endParaRPr lang="en-US" altLang="ja-JP" sz="1400" dirty="0">
              <a:solidFill>
                <a:srgbClr val="0070C0"/>
              </a:solidFill>
              <a:latin typeface="HGSｺﾞｼｯｸE" panose="020B0900000000000000" pitchFamily="50" charset="-128"/>
              <a:ea typeface="HGSｺﾞｼｯｸE" panose="020B0900000000000000" pitchFamily="50" charset="-128"/>
            </a:endParaRPr>
          </a:p>
        </p:txBody>
      </p:sp>
      <p:sp>
        <p:nvSpPr>
          <p:cNvPr id="12" name="テキスト ボックス 11"/>
          <p:cNvSpPr txBox="1"/>
          <p:nvPr/>
        </p:nvSpPr>
        <p:spPr>
          <a:xfrm>
            <a:off x="742950" y="4591667"/>
            <a:ext cx="5305425" cy="1200329"/>
          </a:xfrm>
          <a:prstGeom prst="rect">
            <a:avLst/>
          </a:prstGeom>
          <a:noFill/>
        </p:spPr>
        <p:txBody>
          <a:bodyPr wrap="square" rtlCol="0">
            <a:spAutoFit/>
          </a:bodyPr>
          <a:lstStyle/>
          <a:p>
            <a:r>
              <a:rPr lang="ja-JP" altLang="en-US" sz="1200" dirty="0">
                <a:latin typeface="HGPｺﾞｼｯｸE" panose="020B0900000000000000" pitchFamily="50" charset="-128"/>
                <a:ea typeface="HGPｺﾞｼｯｸE" panose="020B0900000000000000" pitchFamily="50" charset="-128"/>
              </a:rPr>
              <a:t>（１</a:t>
            </a:r>
            <a:r>
              <a:rPr lang="ja-JP" altLang="en-US" sz="1200" dirty="0" smtClean="0">
                <a:latin typeface="HGPｺﾞｼｯｸE" panose="020B0900000000000000" pitchFamily="50" charset="-128"/>
                <a:ea typeface="HGPｺﾞｼｯｸE" panose="020B0900000000000000" pitchFamily="50" charset="-128"/>
              </a:rPr>
              <a:t>）Ｂｂ＋（バックボーンプラス）理論より</a:t>
            </a:r>
            <a:r>
              <a:rPr lang="ja-JP" altLang="en-US" sz="1200" dirty="0"/>
              <a:t>			</a:t>
            </a:r>
            <a:endParaRPr lang="en-US" altLang="ja-JP" sz="1200" dirty="0" smtClean="0"/>
          </a:p>
          <a:p>
            <a:pPr marL="171450" indent="-171450">
              <a:buFont typeface="Arial" panose="020B0604020202020204" pitchFamily="34" charset="0"/>
              <a:buChar char="•"/>
            </a:pPr>
            <a:r>
              <a:rPr lang="ja-JP" altLang="en-US" sz="1200" dirty="0" smtClean="0">
                <a:latin typeface="HGPｺﾞｼｯｸM" panose="020B0600000000000000" pitchFamily="50" charset="-128"/>
                <a:ea typeface="HGPｺﾞｼｯｸM" panose="020B0600000000000000" pitchFamily="50" charset="-128"/>
              </a:rPr>
              <a:t>「背骨から骨盤にかけ、もう一つの体幹を生み出すために「第二の背骨（</a:t>
            </a:r>
            <a:r>
              <a:rPr lang="en-US" altLang="ja-JP" sz="1200" dirty="0" smtClean="0">
                <a:latin typeface="HGPｺﾞｼｯｸM" panose="020B0600000000000000" pitchFamily="50" charset="-128"/>
                <a:ea typeface="HGPｺﾞｼｯｸM" panose="020B0600000000000000" pitchFamily="50" charset="-128"/>
              </a:rPr>
              <a:t>Bb</a:t>
            </a:r>
            <a:r>
              <a:rPr lang="ja-JP" altLang="en-US" sz="1200" dirty="0" smtClean="0">
                <a:latin typeface="HGPｺﾞｼｯｸM" panose="020B0600000000000000" pitchFamily="50" charset="-128"/>
                <a:ea typeface="HGPｺﾞｼｯｸM" panose="020B0600000000000000" pitchFamily="50" charset="-128"/>
              </a:rPr>
              <a:t>＋）」を独自開発。人の背骨と同じアーチと適度な可動性により、椎間板の圧力増加を抑制し、負担の少ない姿勢角度をキープする」（Ｂｂ＋理論）</a:t>
            </a:r>
            <a:endParaRPr lang="en-US" altLang="ja-JP" sz="1200" dirty="0" smtClean="0">
              <a:latin typeface="HGPｺﾞｼｯｸM" panose="020B0600000000000000" pitchFamily="50" charset="-128"/>
              <a:ea typeface="HGPｺﾞｼｯｸM" panose="020B0600000000000000" pitchFamily="50" charset="-128"/>
            </a:endParaRPr>
          </a:p>
          <a:p>
            <a:pPr marL="171450" indent="-171450">
              <a:buFont typeface="Arial" panose="020B0604020202020204" pitchFamily="34" charset="0"/>
              <a:buChar char="•"/>
            </a:pPr>
            <a:r>
              <a:rPr lang="ja-JP" altLang="en-US" sz="1200" dirty="0">
                <a:latin typeface="HGPｺﾞｼｯｸM" panose="020B0600000000000000" pitchFamily="50" charset="-128"/>
                <a:ea typeface="HGPｺﾞｼｯｸM" panose="020B0600000000000000" pitchFamily="50" charset="-128"/>
              </a:rPr>
              <a:t>人</a:t>
            </a:r>
            <a:r>
              <a:rPr lang="ja-JP" altLang="en-US" sz="1200" dirty="0" smtClean="0">
                <a:latin typeface="HGPｺﾞｼｯｸM" panose="020B0600000000000000" pitchFamily="50" charset="-128"/>
                <a:ea typeface="HGPｺﾞｼｯｸM" panose="020B0600000000000000" pitchFamily="50" charset="-128"/>
              </a:rPr>
              <a:t>は身長差や体格差により背骨の長さやアーチが異なる。人それぞれに合わせたＢｂ＋を「形状記憶ポリマー」を使って作れないか？</a:t>
            </a:r>
            <a:endParaRPr lang="ja-JP" altLang="en-US" sz="1200" dirty="0">
              <a:latin typeface="HGPｺﾞｼｯｸM" panose="020B0600000000000000" pitchFamily="50" charset="-128"/>
              <a:ea typeface="HGPｺﾞｼｯｸM" panose="020B0600000000000000" pitchFamily="50" charset="-128"/>
            </a:endParaRPr>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6976" y="479502"/>
            <a:ext cx="736823" cy="736823"/>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3174" y="1605774"/>
            <a:ext cx="2555396" cy="2555396"/>
          </a:xfrm>
          <a:prstGeom prst="rect">
            <a:avLst/>
          </a:prstGeom>
        </p:spPr>
      </p:pic>
      <p:pic>
        <p:nvPicPr>
          <p:cNvPr id="17" name="図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6429" y="1944680"/>
            <a:ext cx="2088282" cy="2088282"/>
          </a:xfrm>
          <a:prstGeom prst="rect">
            <a:avLst/>
          </a:prstGeom>
        </p:spPr>
      </p:pic>
      <p:sp>
        <p:nvSpPr>
          <p:cNvPr id="19" name="スライド番号プレースホルダー 18"/>
          <p:cNvSpPr>
            <a:spLocks noGrp="1"/>
          </p:cNvSpPr>
          <p:nvPr>
            <p:ph type="sldNum" sz="quarter" idx="12"/>
          </p:nvPr>
        </p:nvSpPr>
        <p:spPr/>
        <p:txBody>
          <a:bodyPr/>
          <a:lstStyle/>
          <a:p>
            <a:fld id="{E546A27F-5BA7-425D-BEAE-9A08454FA985}" type="slidenum">
              <a:rPr kumimoji="1" lang="ja-JP" altLang="en-US" smtClean="0"/>
              <a:t>36</a:t>
            </a:fld>
            <a:endParaRPr kumimoji="1" lang="ja-JP" altLang="en-US"/>
          </a:p>
        </p:txBody>
      </p:sp>
    </p:spTree>
    <p:extLst>
      <p:ext uri="{BB962C8B-B14F-4D97-AF65-F5344CB8AC3E}">
        <p14:creationId xmlns:p14="http://schemas.microsoft.com/office/powerpoint/2010/main" val="1948810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6976" y="479502"/>
            <a:ext cx="736823" cy="736823"/>
          </a:xfrm>
          <a:prstGeom prst="rect">
            <a:avLst/>
          </a:prstGeom>
        </p:spPr>
      </p:pic>
      <p:sp>
        <p:nvSpPr>
          <p:cNvPr id="9" name="コンテンツ プレースホルダー 2"/>
          <p:cNvSpPr txBox="1">
            <a:spLocks/>
          </p:cNvSpPr>
          <p:nvPr/>
        </p:nvSpPr>
        <p:spPr>
          <a:xfrm>
            <a:off x="395052" y="311700"/>
            <a:ext cx="5329471" cy="593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solidFill>
                  <a:srgbClr val="002060"/>
                </a:solidFill>
                <a:latin typeface="HGPｺﾞｼｯｸE" panose="020B0900000000000000" pitchFamily="50" charset="-128"/>
                <a:ea typeface="HGPｺﾞｼｯｸE" panose="020B0900000000000000" pitchFamily="50" charset="-128"/>
              </a:rPr>
              <a:t>５．アシストスーツ製品開発のアイデア</a:t>
            </a:r>
            <a:endParaRPr lang="en-US" altLang="ja-JP" sz="2000" dirty="0">
              <a:solidFill>
                <a:srgbClr val="0070C0"/>
              </a:solidFill>
              <a:latin typeface="HGPｺﾞｼｯｸE" panose="020B0900000000000000" pitchFamily="50" charset="-128"/>
              <a:ea typeface="HGPｺﾞｼｯｸE" panose="020B0900000000000000" pitchFamily="50" charset="-128"/>
            </a:endParaRPr>
          </a:p>
        </p:txBody>
      </p:sp>
      <p:sp>
        <p:nvSpPr>
          <p:cNvPr id="5" name="テキスト ボックス 4"/>
          <p:cNvSpPr txBox="1"/>
          <p:nvPr/>
        </p:nvSpPr>
        <p:spPr>
          <a:xfrm>
            <a:off x="1080681" y="1363276"/>
            <a:ext cx="6087526" cy="1969770"/>
          </a:xfrm>
          <a:prstGeom prst="rect">
            <a:avLst/>
          </a:prstGeom>
          <a:noFill/>
        </p:spPr>
        <p:txBody>
          <a:bodyPr wrap="square" rtlCol="0">
            <a:spAutoFit/>
          </a:bodyPr>
          <a:lstStyle/>
          <a:p>
            <a:r>
              <a:rPr lang="ja-JP" altLang="en-US" sz="1400" dirty="0" smtClean="0">
                <a:latin typeface="HGPｺﾞｼｯｸE" panose="020B0900000000000000" pitchFamily="50" charset="-128"/>
                <a:ea typeface="HGPｺﾞｼｯｸE" panose="020B0900000000000000" pitchFamily="50" charset="-128"/>
              </a:rPr>
              <a:t>背筋フィット部の</a:t>
            </a:r>
            <a:r>
              <a:rPr lang="ja-JP" altLang="en-US" sz="1400" dirty="0" smtClean="0">
                <a:latin typeface="HGPｺﾞｼｯｸE" panose="020B0900000000000000" pitchFamily="50" charset="-128"/>
                <a:ea typeface="HGPｺﾞｼｯｸE" panose="020B0900000000000000" pitchFamily="50" charset="-128"/>
              </a:rPr>
              <a:t>効果を維持しながら圧迫感の解消、装着のしやすさを求める</a:t>
            </a:r>
            <a:endParaRPr lang="en-US" altLang="ja-JP" sz="1400" dirty="0" smtClean="0">
              <a:latin typeface="HGPｺﾞｼｯｸE" panose="020B0900000000000000" pitchFamily="50" charset="-128"/>
              <a:ea typeface="HGPｺﾞｼｯｸE" panose="020B0900000000000000" pitchFamily="50" charset="-128"/>
            </a:endParaRPr>
          </a:p>
          <a:p>
            <a:pPr marL="171450" indent="-171450">
              <a:buFont typeface="Arial" panose="020B0604020202020204" pitchFamily="34" charset="0"/>
              <a:buChar char="•"/>
            </a:pPr>
            <a:endParaRPr lang="en-US" altLang="ja-JP" sz="1200" dirty="0" smtClean="0">
              <a:latin typeface="HGPｺﾞｼｯｸM" panose="020B0600000000000000" pitchFamily="50" charset="-128"/>
              <a:ea typeface="HGPｺﾞｼｯｸM" panose="020B0600000000000000" pitchFamily="50" charset="-128"/>
            </a:endParaRPr>
          </a:p>
          <a:p>
            <a:pPr marL="171450" indent="-171450">
              <a:buFont typeface="Arial" panose="020B0604020202020204" pitchFamily="34" charset="0"/>
              <a:buChar char="•"/>
            </a:pPr>
            <a:r>
              <a:rPr lang="ja-JP" altLang="en-US" sz="1200" dirty="0" smtClean="0">
                <a:latin typeface="HGPｺﾞｼｯｸM" panose="020B0600000000000000" pitchFamily="50" charset="-128"/>
                <a:ea typeface="HGPｺﾞｼｯｸM" panose="020B0600000000000000" pitchFamily="50" charset="-128"/>
              </a:rPr>
              <a:t>腰への負担を軽減させるために、強力な伸縮材により背筋に密着し、腰の伸縮に対応する</a:t>
            </a:r>
            <a:r>
              <a:rPr lang="ja-JP" altLang="en-US" sz="1200" dirty="0" smtClean="0"/>
              <a:t>。</a:t>
            </a:r>
            <a:endParaRPr lang="en-US" altLang="ja-JP" sz="1200" dirty="0" smtClean="0"/>
          </a:p>
          <a:p>
            <a:pPr marL="171450" indent="-171450">
              <a:buFont typeface="Arial" panose="020B0604020202020204" pitchFamily="34" charset="0"/>
              <a:buChar char="•"/>
            </a:pPr>
            <a:r>
              <a:rPr lang="ja-JP" altLang="en-US" sz="1200" dirty="0" smtClean="0"/>
              <a:t>背筋フィット部を</a:t>
            </a:r>
            <a:r>
              <a:rPr lang="ja-JP" altLang="en-US" sz="1200" dirty="0" smtClean="0"/>
              <a:t>腰</a:t>
            </a:r>
            <a:r>
              <a:rPr lang="ja-JP" altLang="en-US" sz="1200" dirty="0" smtClean="0"/>
              <a:t>ベルトと肩</a:t>
            </a:r>
            <a:r>
              <a:rPr lang="ja-JP" altLang="en-US" sz="1200" dirty="0" smtClean="0"/>
              <a:t>から吊るような仕組みで、腰に負荷のかかった時</a:t>
            </a:r>
            <a:r>
              <a:rPr lang="ja-JP" altLang="en-US" sz="1200" dirty="0" smtClean="0"/>
              <a:t>だけ背筋フィット部が</a:t>
            </a:r>
            <a:r>
              <a:rPr lang="ja-JP" altLang="en-US" sz="1200" dirty="0" smtClean="0"/>
              <a:t>作用</a:t>
            </a:r>
            <a:r>
              <a:rPr lang="ja-JP" altLang="en-US" sz="1200" dirty="0" smtClean="0"/>
              <a:t>する。（前面のおなか回りはフリー）</a:t>
            </a:r>
            <a:endParaRPr lang="en-US" altLang="ja-JP" sz="1200" dirty="0" smtClean="0"/>
          </a:p>
          <a:p>
            <a:pPr marL="171450" indent="-171450">
              <a:buFont typeface="Arial" panose="020B0604020202020204" pitchFamily="34" charset="0"/>
              <a:buChar char="•"/>
            </a:pPr>
            <a:r>
              <a:rPr lang="ja-JP" altLang="en-US" sz="1200" dirty="0"/>
              <a:t>固定</a:t>
            </a:r>
            <a:r>
              <a:rPr lang="ja-JP" altLang="en-US" sz="1200" dirty="0" smtClean="0"/>
              <a:t>された後方から前方へ回る腰ベルトにより、腰を曲げた際の背筋フィット部のズレ上がりを軽減する</a:t>
            </a:r>
            <a:endParaRPr lang="en-US" altLang="ja-JP" sz="1200" dirty="0" smtClean="0"/>
          </a:p>
          <a:p>
            <a:pPr marL="628650" lvl="1" indent="-171450">
              <a:buFont typeface="Wingdings" panose="05000000000000000000" pitchFamily="2" charset="2"/>
              <a:buChar char="Ø"/>
            </a:pPr>
            <a:r>
              <a:rPr lang="ja-JP" altLang="en-US" sz="1200" b="1" dirty="0">
                <a:solidFill>
                  <a:srgbClr val="FF0000"/>
                </a:solidFill>
              </a:rPr>
              <a:t>背筋フィット部</a:t>
            </a:r>
            <a:r>
              <a:rPr lang="ja-JP" altLang="en-US" sz="1200" b="1" dirty="0" smtClean="0">
                <a:solidFill>
                  <a:srgbClr val="FF0000"/>
                </a:solidFill>
              </a:rPr>
              <a:t>の素材と構造</a:t>
            </a:r>
            <a:endParaRPr lang="en-US" altLang="ja-JP" sz="1200" b="1" dirty="0" smtClean="0">
              <a:solidFill>
                <a:srgbClr val="FF0000"/>
              </a:solidFill>
            </a:endParaRPr>
          </a:p>
          <a:p>
            <a:pPr marL="628650" lvl="1" indent="-171450">
              <a:buFont typeface="Wingdings" panose="05000000000000000000" pitchFamily="2" charset="2"/>
              <a:buChar char="Ø"/>
            </a:pPr>
            <a:r>
              <a:rPr lang="ja-JP" altLang="en-US" sz="1200" b="1" dirty="0">
                <a:solidFill>
                  <a:srgbClr val="FF0000"/>
                </a:solidFill>
              </a:rPr>
              <a:t>腰</a:t>
            </a:r>
            <a:r>
              <a:rPr lang="ja-JP" altLang="en-US" sz="1200" b="1" dirty="0" smtClean="0">
                <a:solidFill>
                  <a:srgbClr val="FF0000"/>
                </a:solidFill>
              </a:rPr>
              <a:t>ベルト部の素材と構造</a:t>
            </a:r>
            <a:endParaRPr lang="en-US" altLang="ja-JP" sz="1200" b="1" dirty="0" smtClean="0">
              <a:solidFill>
                <a:srgbClr val="FF0000"/>
              </a:solidFill>
            </a:endParaRPr>
          </a:p>
          <a:p>
            <a:pPr marL="628650" lvl="1" indent="-171450">
              <a:buFont typeface="Wingdings" panose="05000000000000000000" pitchFamily="2" charset="2"/>
              <a:buChar char="Ø"/>
            </a:pPr>
            <a:r>
              <a:rPr lang="ja-JP" altLang="en-US" sz="1200" b="1" dirty="0" smtClean="0">
                <a:solidFill>
                  <a:srgbClr val="FF0000"/>
                </a:solidFill>
              </a:rPr>
              <a:t>背筋フィット部上部の肩から吊るような仕組みの素材と構造</a:t>
            </a:r>
            <a:endParaRPr lang="ja-JP" altLang="en-US" sz="1200" b="1" dirty="0">
              <a:solidFill>
                <a:srgbClr val="FF0000"/>
              </a:solidFill>
            </a:endParaRPr>
          </a:p>
        </p:txBody>
      </p:sp>
      <p:sp>
        <p:nvSpPr>
          <p:cNvPr id="10" name="テキスト ボックス 9"/>
          <p:cNvSpPr txBox="1"/>
          <p:nvPr/>
        </p:nvSpPr>
        <p:spPr>
          <a:xfrm>
            <a:off x="753822" y="951576"/>
            <a:ext cx="2698990" cy="338554"/>
          </a:xfrm>
          <a:prstGeom prst="rect">
            <a:avLst/>
          </a:prstGeom>
          <a:noFill/>
        </p:spPr>
        <p:txBody>
          <a:bodyPr wrap="square" rtlCol="0">
            <a:spAutoFit/>
          </a:bodyPr>
          <a:lstStyle/>
          <a:p>
            <a:pPr marL="342900" indent="-342900">
              <a:buFont typeface="Wingdings" panose="05000000000000000000" pitchFamily="2" charset="2"/>
              <a:buChar char="l"/>
            </a:pPr>
            <a:r>
              <a:rPr lang="ja-JP" altLang="en-US" sz="1600" dirty="0" smtClean="0">
                <a:solidFill>
                  <a:srgbClr val="0070C0"/>
                </a:solidFill>
                <a:latin typeface="HGSｺﾞｼｯｸE" panose="020B0900000000000000" pitchFamily="50" charset="-128"/>
                <a:ea typeface="HGSｺﾞｼｯｸE" panose="020B0900000000000000" pitchFamily="50" charset="-128"/>
              </a:rPr>
              <a:t>製品開発のポイント</a:t>
            </a:r>
            <a:r>
              <a:rPr lang="ja-JP" altLang="en-US" sz="1400" dirty="0">
                <a:solidFill>
                  <a:srgbClr val="0070C0"/>
                </a:solidFill>
                <a:latin typeface="HGSｺﾞｼｯｸE" panose="020B0900000000000000" pitchFamily="50" charset="-128"/>
                <a:ea typeface="HGSｺﾞｼｯｸE" panose="020B0900000000000000" pitchFamily="50" charset="-128"/>
              </a:rPr>
              <a:t>　　　</a:t>
            </a:r>
            <a:endParaRPr lang="en-US" altLang="ja-JP" sz="1400" dirty="0">
              <a:solidFill>
                <a:srgbClr val="0070C0"/>
              </a:solidFill>
              <a:latin typeface="HGSｺﾞｼｯｸE" panose="020B0900000000000000" pitchFamily="50" charset="-128"/>
              <a:ea typeface="HGSｺﾞｼｯｸE" panose="020B0900000000000000" pitchFamily="50" charset="-128"/>
            </a:endParaRPr>
          </a:p>
        </p:txBody>
      </p:sp>
      <p:pic>
        <p:nvPicPr>
          <p:cNvPr id="13" name="図 12"/>
          <p:cNvPicPr>
            <a:picLocks noChangeAspect="1"/>
          </p:cNvPicPr>
          <p:nvPr/>
        </p:nvPicPr>
        <p:blipFill rotWithShape="1">
          <a:blip r:embed="rId4">
            <a:extLst>
              <a:ext uri="{28A0092B-C50C-407E-A947-70E740481C1C}">
                <a14:useLocalDpi xmlns:a14="http://schemas.microsoft.com/office/drawing/2010/main" val="0"/>
              </a:ext>
            </a:extLst>
          </a:blip>
          <a:srcRect l="32319" r="30274"/>
          <a:stretch/>
        </p:blipFill>
        <p:spPr>
          <a:xfrm>
            <a:off x="9870572" y="2917162"/>
            <a:ext cx="1337095" cy="3574408"/>
          </a:xfrm>
          <a:prstGeom prst="rect">
            <a:avLst/>
          </a:prstGeom>
        </p:spPr>
      </p:pic>
      <p:pic>
        <p:nvPicPr>
          <p:cNvPr id="6" name="図 5"/>
          <p:cNvPicPr>
            <a:picLocks noChangeAspect="1"/>
          </p:cNvPicPr>
          <p:nvPr/>
        </p:nvPicPr>
        <p:blipFill rotWithShape="1">
          <a:blip r:embed="rId5">
            <a:extLst>
              <a:ext uri="{28A0092B-C50C-407E-A947-70E740481C1C}">
                <a14:useLocalDpi xmlns:a14="http://schemas.microsoft.com/office/drawing/2010/main" val="0"/>
              </a:ext>
            </a:extLst>
          </a:blip>
          <a:srcRect t="16378" b="15412"/>
          <a:stretch/>
        </p:blipFill>
        <p:spPr>
          <a:xfrm>
            <a:off x="552778" y="3333046"/>
            <a:ext cx="6811942" cy="3283414"/>
          </a:xfrm>
          <a:prstGeom prst="rect">
            <a:avLst/>
          </a:prstGeom>
        </p:spPr>
      </p:pic>
      <p:pic>
        <p:nvPicPr>
          <p:cNvPr id="7" name="図 6"/>
          <p:cNvPicPr>
            <a:picLocks noChangeAspect="1"/>
          </p:cNvPicPr>
          <p:nvPr/>
        </p:nvPicPr>
        <p:blipFill rotWithShape="1">
          <a:blip r:embed="rId6">
            <a:extLst>
              <a:ext uri="{28A0092B-C50C-407E-A947-70E740481C1C}">
                <a14:useLocalDpi xmlns:a14="http://schemas.microsoft.com/office/drawing/2010/main" val="0"/>
              </a:ext>
            </a:extLst>
          </a:blip>
          <a:srcRect l="33287" r="33374"/>
          <a:stretch/>
        </p:blipFill>
        <p:spPr>
          <a:xfrm>
            <a:off x="8065698" y="2996616"/>
            <a:ext cx="1138687" cy="3415500"/>
          </a:xfrm>
          <a:prstGeom prst="rect">
            <a:avLst/>
          </a:prstGeom>
        </p:spPr>
      </p:pic>
      <p:pic>
        <p:nvPicPr>
          <p:cNvPr id="8" name="図 7"/>
          <p:cNvPicPr>
            <a:picLocks noChangeAspect="1"/>
          </p:cNvPicPr>
          <p:nvPr/>
        </p:nvPicPr>
        <p:blipFill rotWithShape="1">
          <a:blip r:embed="rId7">
            <a:extLst>
              <a:ext uri="{28A0092B-C50C-407E-A947-70E740481C1C}">
                <a14:useLocalDpi xmlns:a14="http://schemas.microsoft.com/office/drawing/2010/main" val="0"/>
              </a:ext>
            </a:extLst>
          </a:blip>
          <a:srcRect l="11616" t="16375" r="17165" b="15327"/>
          <a:stretch/>
        </p:blipFill>
        <p:spPr>
          <a:xfrm>
            <a:off x="8794629" y="1216325"/>
            <a:ext cx="1682151" cy="1613140"/>
          </a:xfrm>
          <a:prstGeom prst="rect">
            <a:avLst/>
          </a:prstGeom>
        </p:spPr>
      </p:pic>
      <p:sp>
        <p:nvSpPr>
          <p:cNvPr id="14" name="テキスト ボックス 13"/>
          <p:cNvSpPr txBox="1"/>
          <p:nvPr/>
        </p:nvSpPr>
        <p:spPr>
          <a:xfrm>
            <a:off x="6012267" y="4460669"/>
            <a:ext cx="1155940" cy="246221"/>
          </a:xfrm>
          <a:prstGeom prst="rect">
            <a:avLst/>
          </a:prstGeom>
          <a:noFill/>
        </p:spPr>
        <p:txBody>
          <a:bodyPr wrap="square" rtlCol="0">
            <a:spAutoFit/>
          </a:bodyPr>
          <a:lstStyle/>
          <a:p>
            <a:pPr algn="ctr"/>
            <a:r>
              <a:rPr kumimoji="1" lang="ja-JP" altLang="en-US" sz="1000" dirty="0" smtClean="0">
                <a:solidFill>
                  <a:srgbClr val="FF0000"/>
                </a:solidFill>
                <a:latin typeface="HGPｺﾞｼｯｸE" panose="020B0900000000000000" pitchFamily="50" charset="-128"/>
                <a:ea typeface="HGPｺﾞｼｯｸE" panose="020B0900000000000000" pitchFamily="50" charset="-128"/>
              </a:rPr>
              <a:t>背筋フィット部</a:t>
            </a:r>
            <a:endParaRPr kumimoji="1" lang="ja-JP" altLang="en-US" sz="1000" dirty="0">
              <a:solidFill>
                <a:srgbClr val="FF0000"/>
              </a:solidFill>
              <a:latin typeface="HGPｺﾞｼｯｸE" panose="020B0900000000000000" pitchFamily="50" charset="-128"/>
              <a:ea typeface="HGPｺﾞｼｯｸE" panose="020B0900000000000000" pitchFamily="50" charset="-128"/>
            </a:endParaRPr>
          </a:p>
        </p:txBody>
      </p:sp>
      <p:sp>
        <p:nvSpPr>
          <p:cNvPr id="15" name="テキスト ボックス 14"/>
          <p:cNvSpPr txBox="1"/>
          <p:nvPr/>
        </p:nvSpPr>
        <p:spPr>
          <a:xfrm>
            <a:off x="5981299" y="3575543"/>
            <a:ext cx="1155940" cy="246221"/>
          </a:xfrm>
          <a:prstGeom prst="rect">
            <a:avLst/>
          </a:prstGeom>
          <a:noFill/>
        </p:spPr>
        <p:txBody>
          <a:bodyPr wrap="square" rtlCol="0">
            <a:spAutoFit/>
          </a:bodyPr>
          <a:lstStyle/>
          <a:p>
            <a:pPr algn="ctr"/>
            <a:r>
              <a:rPr kumimoji="1" lang="ja-JP" altLang="en-US" sz="1000" dirty="0" smtClean="0">
                <a:solidFill>
                  <a:srgbClr val="FF0000"/>
                </a:solidFill>
                <a:latin typeface="HGPｺﾞｼｯｸE" panose="020B0900000000000000" pitchFamily="50" charset="-128"/>
                <a:ea typeface="HGPｺﾞｼｯｸE" panose="020B0900000000000000" pitchFamily="50" charset="-128"/>
              </a:rPr>
              <a:t>上部吊部</a:t>
            </a:r>
            <a:endParaRPr kumimoji="1" lang="ja-JP" altLang="en-US" sz="1000" dirty="0">
              <a:solidFill>
                <a:srgbClr val="FF0000"/>
              </a:solidFill>
              <a:latin typeface="HGPｺﾞｼｯｸE" panose="020B0900000000000000" pitchFamily="50" charset="-128"/>
              <a:ea typeface="HGPｺﾞｼｯｸE" panose="020B0900000000000000" pitchFamily="50" charset="-128"/>
            </a:endParaRPr>
          </a:p>
        </p:txBody>
      </p:sp>
      <p:sp>
        <p:nvSpPr>
          <p:cNvPr id="16" name="テキスト ボックス 15"/>
          <p:cNvSpPr txBox="1"/>
          <p:nvPr/>
        </p:nvSpPr>
        <p:spPr>
          <a:xfrm>
            <a:off x="6012267" y="5538564"/>
            <a:ext cx="1155940" cy="246221"/>
          </a:xfrm>
          <a:prstGeom prst="rect">
            <a:avLst/>
          </a:prstGeom>
          <a:noFill/>
        </p:spPr>
        <p:txBody>
          <a:bodyPr wrap="square" rtlCol="0">
            <a:spAutoFit/>
          </a:bodyPr>
          <a:lstStyle/>
          <a:p>
            <a:pPr algn="ctr"/>
            <a:r>
              <a:rPr kumimoji="1" lang="ja-JP" altLang="en-US" sz="1000" dirty="0" smtClean="0">
                <a:solidFill>
                  <a:srgbClr val="FF0000"/>
                </a:solidFill>
                <a:latin typeface="HGPｺﾞｼｯｸE" panose="020B0900000000000000" pitchFamily="50" charset="-128"/>
                <a:ea typeface="HGPｺﾞｼｯｸE" panose="020B0900000000000000" pitchFamily="50" charset="-128"/>
              </a:rPr>
              <a:t>腰ベルト部</a:t>
            </a:r>
            <a:endParaRPr kumimoji="1" lang="ja-JP" altLang="en-US" sz="1000" dirty="0">
              <a:solidFill>
                <a:srgbClr val="FF0000"/>
              </a:solidFill>
              <a:latin typeface="HGPｺﾞｼｯｸE" panose="020B0900000000000000" pitchFamily="50" charset="-128"/>
              <a:ea typeface="HGPｺﾞｼｯｸE" panose="020B0900000000000000" pitchFamily="50" charset="-128"/>
            </a:endParaRPr>
          </a:p>
        </p:txBody>
      </p:sp>
      <p:sp>
        <p:nvSpPr>
          <p:cNvPr id="18" name="スライド番号プレースホルダー 17"/>
          <p:cNvSpPr>
            <a:spLocks noGrp="1"/>
          </p:cNvSpPr>
          <p:nvPr>
            <p:ph type="sldNum" sz="quarter" idx="12"/>
          </p:nvPr>
        </p:nvSpPr>
        <p:spPr/>
        <p:txBody>
          <a:bodyPr/>
          <a:lstStyle/>
          <a:p>
            <a:fld id="{E546A27F-5BA7-425D-BEAE-9A08454FA985}" type="slidenum">
              <a:rPr kumimoji="1" lang="ja-JP" altLang="en-US" smtClean="0"/>
              <a:t>37</a:t>
            </a:fld>
            <a:endParaRPr kumimoji="1" lang="ja-JP" altLang="en-US"/>
          </a:p>
        </p:txBody>
      </p:sp>
    </p:spTree>
    <p:extLst>
      <p:ext uri="{BB962C8B-B14F-4D97-AF65-F5344CB8AC3E}">
        <p14:creationId xmlns:p14="http://schemas.microsoft.com/office/powerpoint/2010/main" val="3770604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6517" y="1648380"/>
            <a:ext cx="3113926" cy="3113926"/>
          </a:xfrm>
          <a:prstGeom prst="rect">
            <a:avLst/>
          </a:prstGeom>
        </p:spPr>
      </p:pic>
      <p:sp>
        <p:nvSpPr>
          <p:cNvPr id="3" name="スライド番号プレースホルダー 2"/>
          <p:cNvSpPr>
            <a:spLocks noGrp="1"/>
          </p:cNvSpPr>
          <p:nvPr>
            <p:ph type="sldNum" sz="quarter" idx="12"/>
          </p:nvPr>
        </p:nvSpPr>
        <p:spPr/>
        <p:txBody>
          <a:bodyPr/>
          <a:lstStyle/>
          <a:p>
            <a:fld id="{E546A27F-5BA7-425D-BEAE-9A08454FA985}" type="slidenum">
              <a:rPr kumimoji="1" lang="ja-JP" altLang="en-US" smtClean="0"/>
              <a:t>38</a:t>
            </a:fld>
            <a:endParaRPr kumimoji="1" lang="ja-JP" altLang="en-US"/>
          </a:p>
        </p:txBody>
      </p:sp>
    </p:spTree>
    <p:extLst>
      <p:ext uri="{BB962C8B-B14F-4D97-AF65-F5344CB8AC3E}">
        <p14:creationId xmlns:p14="http://schemas.microsoft.com/office/powerpoint/2010/main" val="864729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89317" y="888161"/>
            <a:ext cx="10515600" cy="5303089"/>
          </a:xfrm>
        </p:spPr>
        <p:txBody>
          <a:bodyPr>
            <a:normAutofit lnSpcReduction="10000"/>
          </a:bodyPr>
          <a:lstStyle/>
          <a:p>
            <a:pPr>
              <a:buFont typeface="Wingdings" panose="05000000000000000000" pitchFamily="2" charset="2"/>
              <a:buChar char="n"/>
            </a:pPr>
            <a:r>
              <a:rPr lang="ja-JP" altLang="en-US" sz="2400" dirty="0" smtClean="0">
                <a:solidFill>
                  <a:srgbClr val="002060"/>
                </a:solidFill>
                <a:latin typeface="HGPｺﾞｼｯｸE" panose="020B0900000000000000" pitchFamily="50" charset="-128"/>
                <a:ea typeface="HGPｺﾞｼｯｸE" panose="020B0900000000000000" pitchFamily="50" charset="-128"/>
              </a:rPr>
              <a:t>高齢作業員の負担</a:t>
            </a:r>
            <a:r>
              <a:rPr lang="ja-JP" altLang="en-US" sz="2400" dirty="0">
                <a:solidFill>
                  <a:srgbClr val="002060"/>
                </a:solidFill>
                <a:latin typeface="HGPｺﾞｼｯｸE" panose="020B0900000000000000" pitchFamily="50" charset="-128"/>
                <a:ea typeface="HGPｺﾞｼｯｸE" panose="020B0900000000000000" pitchFamily="50" charset="-128"/>
              </a:rPr>
              <a:t>を</a:t>
            </a:r>
            <a:r>
              <a:rPr lang="ja-JP" altLang="en-US" sz="2400" dirty="0" smtClean="0">
                <a:solidFill>
                  <a:srgbClr val="002060"/>
                </a:solidFill>
                <a:latin typeface="HGPｺﾞｼｯｸE" panose="020B0900000000000000" pitchFamily="50" charset="-128"/>
                <a:ea typeface="HGPｺﾞｼｯｸE" panose="020B0900000000000000" pitchFamily="50" charset="-128"/>
              </a:rPr>
              <a:t>軽減し、就労期間を延ばすためには？</a:t>
            </a:r>
            <a:endParaRPr lang="en-US" altLang="ja-JP" sz="2400" dirty="0" smtClean="0">
              <a:solidFill>
                <a:srgbClr val="002060"/>
              </a:solidFill>
              <a:latin typeface="HGPｺﾞｼｯｸE" panose="020B0900000000000000" pitchFamily="50" charset="-128"/>
              <a:ea typeface="HGPｺﾞｼｯｸE" panose="020B0900000000000000" pitchFamily="50" charset="-128"/>
            </a:endParaRPr>
          </a:p>
          <a:p>
            <a:pPr marL="630238" indent="-363538">
              <a:buFont typeface="+mj-ea"/>
              <a:buAutoNum type="circleNumDbPlain"/>
            </a:pPr>
            <a:r>
              <a:rPr lang="ja-JP" altLang="en-US" sz="2000" b="1" dirty="0"/>
              <a:t>高齢作業員の</a:t>
            </a:r>
            <a:r>
              <a:rPr lang="ja-JP" altLang="en-US" sz="2000" b="1" dirty="0">
                <a:solidFill>
                  <a:srgbClr val="FF0000"/>
                </a:solidFill>
              </a:rPr>
              <a:t>身体的負担</a:t>
            </a:r>
            <a:r>
              <a:rPr lang="ja-JP" altLang="en-US" sz="2000" b="1" dirty="0"/>
              <a:t>を軽減</a:t>
            </a:r>
            <a:r>
              <a:rPr lang="ja-JP" altLang="en-US" sz="2000" b="1" dirty="0" smtClean="0"/>
              <a:t>する</a:t>
            </a:r>
            <a:endParaRPr lang="en-US" altLang="ja-JP" sz="2000" b="1" dirty="0" smtClean="0"/>
          </a:p>
          <a:p>
            <a:pPr marL="630238" indent="-363538">
              <a:buFont typeface="+mj-ea"/>
              <a:buAutoNum type="circleNumDbPlain"/>
            </a:pPr>
            <a:r>
              <a:rPr lang="ja-JP" altLang="en-US" sz="2000" b="1" dirty="0"/>
              <a:t>高齢作業員の</a:t>
            </a:r>
            <a:r>
              <a:rPr lang="ja-JP" altLang="en-US" sz="2000" b="1" dirty="0">
                <a:solidFill>
                  <a:srgbClr val="FF0000"/>
                </a:solidFill>
              </a:rPr>
              <a:t>健康</a:t>
            </a:r>
            <a:r>
              <a:rPr lang="ja-JP" altLang="en-US" sz="2000" b="1" dirty="0"/>
              <a:t>を維持する</a:t>
            </a:r>
          </a:p>
          <a:p>
            <a:pPr marL="630238" indent="-363538">
              <a:buFont typeface="+mj-ea"/>
              <a:buAutoNum type="circleNumDbPlain"/>
            </a:pPr>
            <a:r>
              <a:rPr lang="ja-JP" altLang="en-US" sz="2000" b="1" dirty="0"/>
              <a:t>高齢作業員の</a:t>
            </a:r>
            <a:r>
              <a:rPr lang="ja-JP" altLang="en-US" sz="2000" b="1" dirty="0">
                <a:solidFill>
                  <a:srgbClr val="FF0000"/>
                </a:solidFill>
              </a:rPr>
              <a:t>安全</a:t>
            </a:r>
            <a:r>
              <a:rPr lang="ja-JP" altLang="en-US" sz="2000" b="1" dirty="0"/>
              <a:t>を確保</a:t>
            </a:r>
            <a:r>
              <a:rPr lang="ja-JP" altLang="en-US" sz="2000" b="1" dirty="0" smtClean="0"/>
              <a:t>する</a:t>
            </a:r>
            <a:endParaRPr lang="en-US" altLang="ja-JP" sz="2000" b="1" dirty="0" smtClean="0"/>
          </a:p>
          <a:p>
            <a:pPr marL="266700" indent="0">
              <a:buNone/>
            </a:pPr>
            <a:endParaRPr lang="en-US" altLang="ja-JP" sz="2000" b="1" dirty="0" smtClean="0"/>
          </a:p>
          <a:p>
            <a:pPr>
              <a:buFont typeface="Wingdings" panose="05000000000000000000" pitchFamily="2" charset="2"/>
              <a:buChar char="n"/>
            </a:pPr>
            <a:r>
              <a:rPr lang="ja-JP" altLang="en-US" sz="2400" b="1" dirty="0" smtClean="0">
                <a:solidFill>
                  <a:srgbClr val="002060"/>
                </a:solidFill>
              </a:rPr>
              <a:t>対象の</a:t>
            </a:r>
            <a:r>
              <a:rPr lang="ja-JP" altLang="en-US" sz="2400" b="1" dirty="0">
                <a:solidFill>
                  <a:srgbClr val="002060"/>
                </a:solidFill>
              </a:rPr>
              <a:t>職種</a:t>
            </a:r>
            <a:r>
              <a:rPr lang="ja-JP" altLang="en-US" sz="2400" b="1" dirty="0" smtClean="0">
                <a:solidFill>
                  <a:srgbClr val="002060"/>
                </a:solidFill>
              </a:rPr>
              <a:t>は？</a:t>
            </a:r>
            <a:endParaRPr lang="en-US" altLang="ja-JP" sz="2400" b="1" dirty="0" smtClean="0">
              <a:solidFill>
                <a:srgbClr val="002060"/>
              </a:solidFill>
            </a:endParaRPr>
          </a:p>
          <a:p>
            <a:pPr marL="628650" indent="-361950">
              <a:buFont typeface="Wingdings" panose="05000000000000000000" pitchFamily="2" charset="2"/>
              <a:buChar char="l"/>
            </a:pPr>
            <a:r>
              <a:rPr lang="ja-JP" altLang="en-US" sz="2000" b="1" dirty="0" smtClean="0"/>
              <a:t>建設業における専門</a:t>
            </a:r>
            <a:r>
              <a:rPr lang="ja-JP" altLang="en-US" sz="2000" b="1" dirty="0"/>
              <a:t>工事の職種は多岐に</a:t>
            </a:r>
            <a:r>
              <a:rPr lang="ja-JP" altLang="en-US" sz="2000" b="1" dirty="0" smtClean="0"/>
              <a:t>わたるので</a:t>
            </a:r>
            <a:r>
              <a:rPr lang="ja-JP" altLang="en-US" sz="2000" b="1" dirty="0"/>
              <a:t>、作業において体力が必要で危険度が高く人手不足が深刻な</a:t>
            </a:r>
            <a:r>
              <a:rPr lang="ja-JP" altLang="en-US" sz="2400" b="1" dirty="0">
                <a:solidFill>
                  <a:srgbClr val="FF0000"/>
                </a:solidFill>
              </a:rPr>
              <a:t>躯体業者（とび・土工、型枠大工、鉄筋工</a:t>
            </a:r>
            <a:r>
              <a:rPr lang="ja-JP" altLang="en-US" sz="2400" b="1" dirty="0" smtClean="0">
                <a:solidFill>
                  <a:srgbClr val="FF0000"/>
                </a:solidFill>
              </a:rPr>
              <a:t>）を中心</a:t>
            </a:r>
            <a:r>
              <a:rPr lang="ja-JP" altLang="en-US" sz="2000" b="1" dirty="0" smtClean="0"/>
              <a:t>に考える</a:t>
            </a:r>
            <a:endParaRPr lang="en-US" altLang="ja-JP" sz="2000" b="1" dirty="0" smtClean="0"/>
          </a:p>
          <a:p>
            <a:pPr marL="266700" indent="0">
              <a:buNone/>
            </a:pPr>
            <a:endParaRPr lang="en-US" altLang="ja-JP" sz="2000" b="1" dirty="0" smtClean="0"/>
          </a:p>
          <a:p>
            <a:pPr>
              <a:buFont typeface="Wingdings" panose="05000000000000000000" pitchFamily="2" charset="2"/>
              <a:buChar char="n"/>
            </a:pPr>
            <a:r>
              <a:rPr lang="ja-JP" altLang="en-US" sz="2400" b="1" dirty="0" smtClean="0">
                <a:solidFill>
                  <a:srgbClr val="002060"/>
                </a:solidFill>
              </a:rPr>
              <a:t>高齢作業員とは何歳から？</a:t>
            </a:r>
            <a:endParaRPr lang="en-US" altLang="ja-JP" sz="2400" b="1" dirty="0">
              <a:solidFill>
                <a:srgbClr val="002060"/>
              </a:solidFill>
            </a:endParaRPr>
          </a:p>
          <a:p>
            <a:pPr marL="628650" indent="-361950">
              <a:buFont typeface="Wingdings" panose="05000000000000000000" pitchFamily="2" charset="2"/>
              <a:buChar char="l"/>
            </a:pPr>
            <a:r>
              <a:rPr lang="ja-JP" altLang="en-US" sz="2000" b="1" dirty="0"/>
              <a:t>一般的に高齢者は６５歳以上（世界保健機構ＷＨＯ</a:t>
            </a:r>
            <a:r>
              <a:rPr lang="ja-JP" altLang="en-US" sz="2000" b="1" dirty="0" smtClean="0"/>
              <a:t>）だが、</a:t>
            </a:r>
            <a:r>
              <a:rPr lang="ja-JP" altLang="en-US" sz="2000" b="1" dirty="0"/>
              <a:t>建設現場での高齢者の災害事例を見ると若年労働者に比べ</a:t>
            </a:r>
            <a:r>
              <a:rPr lang="en-US" altLang="ja-JP" sz="2000" b="1" dirty="0"/>
              <a:t>50</a:t>
            </a:r>
            <a:r>
              <a:rPr lang="ja-JP" altLang="en-US" sz="2000" b="1" dirty="0"/>
              <a:t>歳以上の労働者の事故が大半を占めて</a:t>
            </a:r>
            <a:r>
              <a:rPr lang="ja-JP" altLang="en-US" sz="2000" b="1" dirty="0" smtClean="0"/>
              <a:t>いる。</a:t>
            </a:r>
            <a:r>
              <a:rPr lang="ja-JP" altLang="en-US" sz="2000" b="1" dirty="0"/>
              <a:t>この年齢になると体力、視力、思考力が衰え始め今まで出来ていた事が出来なくなってくるといわれて</a:t>
            </a:r>
            <a:r>
              <a:rPr lang="ja-JP" altLang="en-US" sz="2000" b="1" dirty="0" smtClean="0"/>
              <a:t>いる。よって今回は</a:t>
            </a:r>
            <a:r>
              <a:rPr lang="ja-JP" altLang="en-US" sz="2400" b="1" dirty="0" smtClean="0">
                <a:solidFill>
                  <a:srgbClr val="FF0000"/>
                </a:solidFill>
              </a:rPr>
              <a:t>５０歳以上を高齢作業者</a:t>
            </a:r>
            <a:r>
              <a:rPr lang="ja-JP" altLang="en-US" sz="2000" b="1" dirty="0" smtClean="0"/>
              <a:t>とする。</a:t>
            </a:r>
            <a:endParaRPr lang="en-US" altLang="ja-JP" sz="2000" dirty="0" smtClean="0">
              <a:solidFill>
                <a:srgbClr val="002060"/>
              </a:solidFill>
              <a:latin typeface="HGPｺﾞｼｯｸE" panose="020B0900000000000000" pitchFamily="50" charset="-128"/>
              <a:ea typeface="HGPｺﾞｼｯｸE" panose="020B0900000000000000" pitchFamily="50" charset="-128"/>
            </a:endParaRPr>
          </a:p>
        </p:txBody>
      </p:sp>
      <p:sp>
        <p:nvSpPr>
          <p:cNvPr id="4" name="右中かっこ 3"/>
          <p:cNvSpPr/>
          <p:nvPr/>
        </p:nvSpPr>
        <p:spPr>
          <a:xfrm>
            <a:off x="6003985" y="1330445"/>
            <a:ext cx="86264" cy="1095555"/>
          </a:xfrm>
          <a:prstGeom prst="rightBrace">
            <a:avLst/>
          </a:prstGeom>
          <a:ln w="254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角丸四角形 4"/>
          <p:cNvSpPr/>
          <p:nvPr/>
        </p:nvSpPr>
        <p:spPr>
          <a:xfrm>
            <a:off x="6256667" y="1373397"/>
            <a:ext cx="5048250" cy="1009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0238" indent="-363538">
              <a:buFont typeface="+mj-ea"/>
              <a:buAutoNum type="circleNumDbPlain"/>
            </a:pPr>
            <a:r>
              <a:rPr lang="ja-JP" altLang="en-US" b="1" dirty="0"/>
              <a:t>高齢作業員の</a:t>
            </a:r>
            <a:r>
              <a:rPr lang="ja-JP" altLang="en-US" sz="2400" b="1" dirty="0">
                <a:solidFill>
                  <a:srgbClr val="FF0000"/>
                </a:solidFill>
              </a:rPr>
              <a:t>身体的負担</a:t>
            </a:r>
            <a:r>
              <a:rPr lang="ja-JP" altLang="en-US" b="1" dirty="0"/>
              <a:t>を軽減する</a:t>
            </a:r>
            <a:endParaRPr lang="en-US" altLang="ja-JP" b="1" dirty="0"/>
          </a:p>
        </p:txBody>
      </p:sp>
      <p:sp>
        <p:nvSpPr>
          <p:cNvPr id="6" name="スライド番号プレースホルダー 5"/>
          <p:cNvSpPr>
            <a:spLocks noGrp="1"/>
          </p:cNvSpPr>
          <p:nvPr>
            <p:ph type="sldNum" sz="quarter" idx="12"/>
          </p:nvPr>
        </p:nvSpPr>
        <p:spPr/>
        <p:txBody>
          <a:bodyPr/>
          <a:lstStyle/>
          <a:p>
            <a:fld id="{E546A27F-5BA7-425D-BEAE-9A08454FA985}" type="slidenum">
              <a:rPr kumimoji="1" lang="ja-JP" altLang="en-US" smtClean="0"/>
              <a:t>4</a:t>
            </a:fld>
            <a:endParaRPr kumimoji="1" lang="ja-JP" altLang="en-US"/>
          </a:p>
        </p:txBody>
      </p:sp>
    </p:spTree>
    <p:extLst>
      <p:ext uri="{BB962C8B-B14F-4D97-AF65-F5344CB8AC3E}">
        <p14:creationId xmlns:p14="http://schemas.microsoft.com/office/powerpoint/2010/main" val="2412954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57250" y="549274"/>
            <a:ext cx="10515600" cy="5737225"/>
          </a:xfrm>
        </p:spPr>
        <p:txBody>
          <a:bodyPr>
            <a:normAutofit/>
          </a:bodyPr>
          <a:lstStyle/>
          <a:p>
            <a:pPr marL="0" indent="0">
              <a:buNone/>
            </a:pPr>
            <a:r>
              <a:rPr kumimoji="1" lang="ja-JP" altLang="en-US" sz="2000" dirty="0" smtClean="0">
                <a:latin typeface="HGPｺﾞｼｯｸE" panose="020B0900000000000000" pitchFamily="50" charset="-128"/>
                <a:ea typeface="HGPｺﾞｼｯｸE" panose="020B0900000000000000" pitchFamily="50" charset="-128"/>
              </a:rPr>
              <a:t>③ニーズ調査の方法</a:t>
            </a:r>
            <a:endParaRPr kumimoji="1" lang="en-US" altLang="ja-JP" sz="2000" dirty="0" smtClean="0">
              <a:latin typeface="HGPｺﾞｼｯｸE" panose="020B0900000000000000" pitchFamily="50" charset="-128"/>
              <a:ea typeface="HGPｺﾞｼｯｸE" panose="020B0900000000000000" pitchFamily="50" charset="-128"/>
            </a:endParaRPr>
          </a:p>
          <a:p>
            <a:pPr marL="542925" indent="-276225">
              <a:buFont typeface="Wingdings" panose="05000000000000000000" pitchFamily="2" charset="2"/>
              <a:buChar char="l"/>
            </a:pPr>
            <a:r>
              <a:rPr lang="ja-JP" altLang="en-US" sz="2000" dirty="0">
                <a:latin typeface="HGPｺﾞｼｯｸE" panose="020B0900000000000000" pitchFamily="50" charset="-128"/>
                <a:ea typeface="HGPｺﾞｼｯｸE" panose="020B0900000000000000" pitchFamily="50" charset="-128"/>
              </a:rPr>
              <a:t>高齢作業員の身体的</a:t>
            </a:r>
            <a:r>
              <a:rPr lang="ja-JP" altLang="en-US" sz="2000" dirty="0" smtClean="0">
                <a:latin typeface="HGPｺﾞｼｯｸE" panose="020B0900000000000000" pitchFamily="50" charset="-128"/>
                <a:ea typeface="HGPｺﾞｼｯｸE" panose="020B0900000000000000" pitchFamily="50" charset="-128"/>
              </a:rPr>
              <a:t>負担について</a:t>
            </a:r>
            <a:r>
              <a:rPr lang="ja-JP" altLang="en-US" sz="2000" dirty="0" smtClean="0">
                <a:solidFill>
                  <a:srgbClr val="FF0000"/>
                </a:solidFill>
                <a:latin typeface="HGPｺﾞｼｯｸE" panose="020B0900000000000000" pitchFamily="50" charset="-128"/>
                <a:ea typeface="HGPｺﾞｼｯｸE" panose="020B0900000000000000" pitchFamily="50" charset="-128"/>
              </a:rPr>
              <a:t>アンケート調査</a:t>
            </a:r>
            <a:r>
              <a:rPr lang="ja-JP" altLang="en-US" sz="2000" dirty="0" smtClean="0">
                <a:latin typeface="HGPｺﾞｼｯｸE" panose="020B0900000000000000" pitchFamily="50" charset="-128"/>
                <a:ea typeface="HGPｺﾞｼｯｸE" panose="020B0900000000000000" pitchFamily="50" charset="-128"/>
              </a:rPr>
              <a:t>を実施</a:t>
            </a:r>
            <a:endParaRPr lang="en-US" altLang="ja-JP" sz="2000" dirty="0" smtClean="0">
              <a:latin typeface="HGPｺﾞｼｯｸE" panose="020B0900000000000000" pitchFamily="50" charset="-128"/>
              <a:ea typeface="HGPｺﾞｼｯｸE" panose="020B0900000000000000" pitchFamily="50" charset="-128"/>
            </a:endParaRPr>
          </a:p>
          <a:p>
            <a:pPr marL="542925" indent="-276225">
              <a:buFont typeface="Wingdings" panose="05000000000000000000" pitchFamily="2" charset="2"/>
              <a:buChar char="l"/>
            </a:pPr>
            <a:endParaRPr lang="en-US" altLang="ja-JP" sz="2000" dirty="0" smtClean="0">
              <a:latin typeface="HGPｺﾞｼｯｸE" panose="020B0900000000000000" pitchFamily="50" charset="-128"/>
              <a:ea typeface="HGPｺﾞｼｯｸE" panose="020B0900000000000000" pitchFamily="50" charset="-128"/>
            </a:endParaRPr>
          </a:p>
          <a:p>
            <a:pPr marL="542925" indent="-276225">
              <a:buFont typeface="Wingdings" panose="05000000000000000000" pitchFamily="2" charset="2"/>
              <a:buChar char="l"/>
            </a:pPr>
            <a:r>
              <a:rPr kumimoji="1" lang="ja-JP" altLang="en-US" sz="2000" dirty="0">
                <a:latin typeface="HGPｺﾞｼｯｸE" panose="020B0900000000000000" pitchFamily="50" charset="-128"/>
                <a:ea typeface="HGPｺﾞｼｯｸE" panose="020B0900000000000000" pitchFamily="50" charset="-128"/>
              </a:rPr>
              <a:t>アンケート調査</a:t>
            </a:r>
            <a:r>
              <a:rPr kumimoji="1" lang="ja-JP" altLang="en-US" sz="2000" dirty="0" smtClean="0">
                <a:latin typeface="HGPｺﾞｼｯｸE" panose="020B0900000000000000" pitchFamily="50" charset="-128"/>
                <a:ea typeface="HGPｺﾞｼｯｸE" panose="020B0900000000000000" pitchFamily="50" charset="-128"/>
              </a:rPr>
              <a:t>は、健康ビジネス協議会の会員企業で、検討会へ参加いただける建設業者から各社の協力業者へアンケート調査依頼を行う方法とした。</a:t>
            </a:r>
            <a:endParaRPr kumimoji="1" lang="en-US" altLang="ja-JP" sz="2000" dirty="0" smtClean="0">
              <a:latin typeface="HGPｺﾞｼｯｸE" panose="020B0900000000000000" pitchFamily="50" charset="-128"/>
              <a:ea typeface="HGPｺﾞｼｯｸE" panose="020B0900000000000000" pitchFamily="50" charset="-128"/>
            </a:endParaRPr>
          </a:p>
          <a:p>
            <a:pPr marL="1000125" lvl="1" indent="-276225">
              <a:buFont typeface="Wingdings" panose="05000000000000000000" pitchFamily="2" charset="2"/>
              <a:buChar char="l"/>
            </a:pPr>
            <a:r>
              <a:rPr lang="ja-JP" altLang="en-US" sz="2000" dirty="0" smtClean="0">
                <a:solidFill>
                  <a:srgbClr val="002060"/>
                </a:solidFill>
                <a:latin typeface="HGPｺﾞｼｯｸE" panose="020B0900000000000000" pitchFamily="50" charset="-128"/>
                <a:ea typeface="HGPｺﾞｼｯｸE" panose="020B0900000000000000" pitchFamily="50" charset="-128"/>
              </a:rPr>
              <a:t>「建設業</a:t>
            </a:r>
            <a:r>
              <a:rPr lang="ja-JP" altLang="en-US" sz="2000" dirty="0">
                <a:solidFill>
                  <a:srgbClr val="002060"/>
                </a:solidFill>
                <a:latin typeface="HGPｺﾞｼｯｸE" panose="020B0900000000000000" pitchFamily="50" charset="-128"/>
                <a:ea typeface="HGPｺﾞｼｯｸE" panose="020B0900000000000000" pitchFamily="50" charset="-128"/>
              </a:rPr>
              <a:t>のニーズ調査に係る</a:t>
            </a:r>
            <a:r>
              <a:rPr lang="ja-JP" altLang="en-US" sz="2000" dirty="0" smtClean="0">
                <a:solidFill>
                  <a:srgbClr val="002060"/>
                </a:solidFill>
                <a:latin typeface="HGPｺﾞｼｯｸE" panose="020B0900000000000000" pitchFamily="50" charset="-128"/>
                <a:ea typeface="HGPｺﾞｼｯｸE" panose="020B0900000000000000" pitchFamily="50" charset="-128"/>
              </a:rPr>
              <a:t>検討会」参加企業</a:t>
            </a:r>
            <a:endParaRPr lang="en-US" altLang="ja-JP" sz="2000" dirty="0" smtClean="0">
              <a:solidFill>
                <a:srgbClr val="002060"/>
              </a:solidFill>
              <a:latin typeface="HGPｺﾞｼｯｸE" panose="020B0900000000000000" pitchFamily="50" charset="-128"/>
              <a:ea typeface="HGPｺﾞｼｯｸE" panose="020B0900000000000000" pitchFamily="50" charset="-128"/>
            </a:endParaRPr>
          </a:p>
          <a:p>
            <a:pPr marL="1000125" lvl="1" indent="-9525">
              <a:buFont typeface="Wingdings" panose="05000000000000000000" pitchFamily="2" charset="2"/>
              <a:buChar char="l"/>
            </a:pPr>
            <a:r>
              <a:rPr lang="ja-JP" altLang="en-US" sz="2000" dirty="0">
                <a:solidFill>
                  <a:srgbClr val="002060"/>
                </a:solidFill>
                <a:latin typeface="HGPｺﾞｼｯｸE" panose="020B0900000000000000" pitchFamily="50" charset="-128"/>
                <a:ea typeface="HGPｺﾞｼｯｸE" panose="020B0900000000000000" pitchFamily="50" charset="-128"/>
              </a:rPr>
              <a:t>㈱加賀田組、グリーン産業㈱、㈱興和、㈱福田組、㈱本間組、明和</a:t>
            </a:r>
            <a:r>
              <a:rPr lang="ja-JP" altLang="en-US" sz="2000" dirty="0" smtClean="0">
                <a:solidFill>
                  <a:srgbClr val="002060"/>
                </a:solidFill>
                <a:latin typeface="HGPｺﾞｼｯｸE" panose="020B0900000000000000" pitchFamily="50" charset="-128"/>
                <a:ea typeface="HGPｺﾞｼｯｸE" panose="020B0900000000000000" pitchFamily="50" charset="-128"/>
              </a:rPr>
              <a:t>工業㈱</a:t>
            </a:r>
            <a:endParaRPr lang="en-US" altLang="ja-JP" sz="2000" dirty="0" smtClean="0">
              <a:solidFill>
                <a:srgbClr val="002060"/>
              </a:solidFill>
              <a:latin typeface="HGPｺﾞｼｯｸE" panose="020B0900000000000000" pitchFamily="50" charset="-128"/>
              <a:ea typeface="HGPｺﾞｼｯｸE" panose="020B0900000000000000" pitchFamily="50" charset="-128"/>
            </a:endParaRPr>
          </a:p>
          <a:p>
            <a:pPr marL="990600" lvl="1" indent="0">
              <a:buNone/>
            </a:pPr>
            <a:endParaRPr lang="en-US" altLang="ja-JP" sz="2000" dirty="0" smtClean="0">
              <a:solidFill>
                <a:srgbClr val="002060"/>
              </a:solidFill>
              <a:latin typeface="HGPｺﾞｼｯｸE" panose="020B0900000000000000" pitchFamily="50" charset="-128"/>
              <a:ea typeface="HGPｺﾞｼｯｸE" panose="020B0900000000000000" pitchFamily="50" charset="-128"/>
            </a:endParaRPr>
          </a:p>
          <a:p>
            <a:pPr marL="542925" lvl="1" indent="-276225">
              <a:buFont typeface="Wingdings" panose="05000000000000000000" pitchFamily="2" charset="2"/>
              <a:buChar char="l"/>
            </a:pPr>
            <a:r>
              <a:rPr kumimoji="1" lang="ja-JP" altLang="en-US" sz="2000" dirty="0" smtClean="0">
                <a:latin typeface="HGPｺﾞｼｯｸE" panose="020B0900000000000000" pitchFamily="50" charset="-128"/>
                <a:ea typeface="HGPｺﾞｼｯｸE" panose="020B0900000000000000" pitchFamily="50" charset="-128"/>
              </a:rPr>
              <a:t>アンケートの内容</a:t>
            </a:r>
            <a:endParaRPr kumimoji="1" lang="ja-JP" altLang="en-US" sz="2000" dirty="0">
              <a:latin typeface="HGPｺﾞｼｯｸE" panose="020B0900000000000000" pitchFamily="50" charset="-128"/>
              <a:ea typeface="HGPｺﾞｼｯｸE" panose="020B0900000000000000" pitchFamily="50" charset="-128"/>
            </a:endParaRPr>
          </a:p>
        </p:txBody>
      </p:sp>
      <p:sp>
        <p:nvSpPr>
          <p:cNvPr id="4" name="テキスト ボックス 3"/>
          <p:cNvSpPr txBox="1"/>
          <p:nvPr/>
        </p:nvSpPr>
        <p:spPr>
          <a:xfrm>
            <a:off x="857250" y="2971800"/>
            <a:ext cx="5695950" cy="276999"/>
          </a:xfrm>
          <a:prstGeom prst="rect">
            <a:avLst/>
          </a:prstGeom>
          <a:noFill/>
        </p:spPr>
        <p:txBody>
          <a:bodyPr wrap="square" rtlCol="0">
            <a:spAutoFit/>
          </a:bodyPr>
          <a:lstStyle/>
          <a:p>
            <a:endParaRPr kumimoji="1" lang="ja-JP" altLang="en-US" sz="1200" dirty="0"/>
          </a:p>
        </p:txBody>
      </p:sp>
      <p:sp>
        <p:nvSpPr>
          <p:cNvPr id="9" name="テキスト ボックス 8"/>
          <p:cNvSpPr txBox="1"/>
          <p:nvPr/>
        </p:nvSpPr>
        <p:spPr>
          <a:xfrm>
            <a:off x="1609725" y="3782764"/>
            <a:ext cx="8743950" cy="1908215"/>
          </a:xfrm>
          <a:prstGeom prst="rect">
            <a:avLst/>
          </a:prstGeom>
          <a:noFill/>
        </p:spPr>
        <p:txBody>
          <a:bodyPr wrap="square" rtlCol="0">
            <a:spAutoFit/>
          </a:bodyPr>
          <a:lstStyle/>
          <a:p>
            <a:pPr marL="542925" indent="-542925"/>
            <a:r>
              <a:rPr lang="ja-JP" altLang="en-US" dirty="0">
                <a:solidFill>
                  <a:srgbClr val="002060"/>
                </a:solidFill>
                <a:latin typeface="HGPｺﾞｼｯｸE" panose="020B0900000000000000" pitchFamily="50" charset="-128"/>
                <a:ea typeface="HGPｺﾞｼｯｸE" panose="020B0900000000000000" pitchFamily="50" charset="-128"/>
              </a:rPr>
              <a:t>問１　普段仕事をしていて、体にご負担のある（または、危ないと感じられる）作業がある</a:t>
            </a:r>
            <a:r>
              <a:rPr lang="ja-JP" altLang="en-US" dirty="0" smtClean="0">
                <a:solidFill>
                  <a:srgbClr val="002060"/>
                </a:solidFill>
                <a:latin typeface="HGPｺﾞｼｯｸE" panose="020B0900000000000000" pitchFamily="50" charset="-128"/>
                <a:ea typeface="HGPｺﾞｼｯｸE" panose="020B0900000000000000" pitchFamily="50" charset="-128"/>
              </a:rPr>
              <a:t>と　　思います</a:t>
            </a:r>
            <a:r>
              <a:rPr lang="ja-JP" altLang="en-US" dirty="0">
                <a:solidFill>
                  <a:srgbClr val="002060"/>
                </a:solidFill>
                <a:latin typeface="HGPｺﾞｼｯｸE" panose="020B0900000000000000" pitchFamily="50" charset="-128"/>
                <a:ea typeface="HGPｺﾞｼｯｸE" panose="020B0900000000000000" pitchFamily="50" charset="-128"/>
              </a:rPr>
              <a:t>が、それは、どのような作業ですか</a:t>
            </a:r>
            <a:r>
              <a:rPr lang="ja-JP" altLang="en-US" dirty="0" smtClean="0">
                <a:solidFill>
                  <a:srgbClr val="002060"/>
                </a:solidFill>
                <a:latin typeface="HGPｺﾞｼｯｸE" panose="020B0900000000000000" pitchFamily="50" charset="-128"/>
                <a:ea typeface="HGPｺﾞｼｯｸE" panose="020B0900000000000000" pitchFamily="50" charset="-128"/>
              </a:rPr>
              <a:t>。</a:t>
            </a:r>
            <a:endParaRPr lang="en-US" altLang="ja-JP" dirty="0" smtClean="0">
              <a:solidFill>
                <a:srgbClr val="002060"/>
              </a:solidFill>
              <a:latin typeface="HGPｺﾞｼｯｸE" panose="020B0900000000000000" pitchFamily="50" charset="-128"/>
              <a:ea typeface="HGPｺﾞｼｯｸE" panose="020B0900000000000000" pitchFamily="50" charset="-128"/>
            </a:endParaRPr>
          </a:p>
          <a:p>
            <a:pPr marL="447675" indent="-447675"/>
            <a:endParaRPr lang="ja-JP" altLang="en-US" dirty="0">
              <a:solidFill>
                <a:srgbClr val="002060"/>
              </a:solidFill>
            </a:endParaRPr>
          </a:p>
          <a:p>
            <a:pPr indent="266700"/>
            <a:r>
              <a:rPr lang="ja-JP" altLang="en-US" sz="1600" dirty="0">
                <a:solidFill>
                  <a:srgbClr val="002060"/>
                </a:solidFill>
                <a:latin typeface="HGPｺﾞｼｯｸM" panose="020B0600000000000000" pitchFamily="50" charset="-128"/>
                <a:ea typeface="HGPｺﾞｼｯｸM" panose="020B0600000000000000" pitchFamily="50" charset="-128"/>
              </a:rPr>
              <a:t>たとえば　</a:t>
            </a:r>
            <a:endParaRPr lang="en-US" altLang="ja-JP" sz="1600" dirty="0">
              <a:solidFill>
                <a:srgbClr val="002060"/>
              </a:solidFill>
              <a:latin typeface="HGPｺﾞｼｯｸM" panose="020B0600000000000000" pitchFamily="50" charset="-128"/>
              <a:ea typeface="HGPｺﾞｼｯｸM" panose="020B0600000000000000" pitchFamily="50" charset="-128"/>
            </a:endParaRPr>
          </a:p>
          <a:p>
            <a:r>
              <a:rPr lang="ja-JP" altLang="en-US" sz="1600" dirty="0" smtClean="0">
                <a:solidFill>
                  <a:srgbClr val="002060"/>
                </a:solidFill>
                <a:latin typeface="HGPｺﾞｼｯｸM" panose="020B0600000000000000" pitchFamily="50" charset="-128"/>
                <a:ea typeface="HGPｺﾞｼｯｸM" panose="020B0600000000000000" pitchFamily="50" charset="-128"/>
              </a:rPr>
              <a:t>　　　　　・</a:t>
            </a:r>
            <a:r>
              <a:rPr lang="ja-JP" altLang="en-US" sz="1600" dirty="0">
                <a:solidFill>
                  <a:srgbClr val="002060"/>
                </a:solidFill>
                <a:latin typeface="HGPｺﾞｼｯｸM" panose="020B0600000000000000" pitchFamily="50" charset="-128"/>
                <a:ea typeface="HGPｺﾞｼｯｸM" panose="020B0600000000000000" pitchFamily="50" charset="-128"/>
              </a:rPr>
              <a:t>痛い　・重い　・やりにくい　・見にくい　・聞こえにくい　</a:t>
            </a:r>
          </a:p>
          <a:p>
            <a:r>
              <a:rPr lang="ja-JP" altLang="en-US" sz="1600" dirty="0" smtClean="0">
                <a:solidFill>
                  <a:srgbClr val="002060"/>
                </a:solidFill>
                <a:latin typeface="HGPｺﾞｼｯｸM" panose="020B0600000000000000" pitchFamily="50" charset="-128"/>
                <a:ea typeface="HGPｺﾞｼｯｸM" panose="020B0600000000000000" pitchFamily="50" charset="-128"/>
              </a:rPr>
              <a:t>　　　　　・</a:t>
            </a:r>
            <a:r>
              <a:rPr lang="ja-JP" altLang="en-US" sz="1600" dirty="0">
                <a:solidFill>
                  <a:srgbClr val="002060"/>
                </a:solidFill>
                <a:latin typeface="HGPｺﾞｼｯｸM" panose="020B0600000000000000" pitchFamily="50" charset="-128"/>
                <a:ea typeface="HGPｺﾞｼｯｸM" panose="020B0600000000000000" pitchFamily="50" charset="-128"/>
              </a:rPr>
              <a:t>同じ姿勢が続く　・転落、転倒　・挟まれる　・ぶつかる</a:t>
            </a:r>
          </a:p>
          <a:p>
            <a:pPr marL="628650" indent="-628650"/>
            <a:r>
              <a:rPr lang="ja-JP" altLang="en-US" sz="1600" dirty="0">
                <a:solidFill>
                  <a:srgbClr val="002060"/>
                </a:solidFill>
                <a:latin typeface="HGPｺﾞｼｯｸM" panose="020B0600000000000000" pitchFamily="50" charset="-128"/>
                <a:ea typeface="HGPｺﾞｼｯｸM" panose="020B0600000000000000" pitchFamily="50" charset="-128"/>
              </a:rPr>
              <a:t>　　</a:t>
            </a:r>
            <a:r>
              <a:rPr lang="ja-JP" altLang="en-US" sz="1600" dirty="0" smtClean="0">
                <a:solidFill>
                  <a:srgbClr val="002060"/>
                </a:solidFill>
                <a:latin typeface="HGPｺﾞｼｯｸM" panose="020B0600000000000000" pitchFamily="50" charset="-128"/>
                <a:ea typeface="HGPｺﾞｼｯｸM" panose="020B0600000000000000" pitchFamily="50" charset="-128"/>
              </a:rPr>
              <a:t>　　　・</a:t>
            </a:r>
            <a:r>
              <a:rPr lang="ja-JP" altLang="en-US" sz="1600" dirty="0">
                <a:solidFill>
                  <a:srgbClr val="002060"/>
                </a:solidFill>
                <a:latin typeface="HGPｺﾞｼｯｸM" panose="020B0600000000000000" pitchFamily="50" charset="-128"/>
                <a:ea typeface="HGPｺﾞｼｯｸM" panose="020B0600000000000000" pitchFamily="50" charset="-128"/>
              </a:rPr>
              <a:t>飛んでくる　・崩れる　・倒れる　・熱い　・冷たい　・</a:t>
            </a:r>
            <a:r>
              <a:rPr lang="ja-JP" altLang="en-US" sz="1600" dirty="0" smtClean="0">
                <a:solidFill>
                  <a:srgbClr val="002060"/>
                </a:solidFill>
                <a:latin typeface="HGPｺﾞｼｯｸM" panose="020B0600000000000000" pitchFamily="50" charset="-128"/>
                <a:ea typeface="HGPｺﾞｼｯｸM" panose="020B0600000000000000" pitchFamily="50" charset="-128"/>
              </a:rPr>
              <a:t>感　　</a:t>
            </a:r>
            <a:r>
              <a:rPr lang="ja-JP" altLang="en-US" sz="1600" dirty="0" err="1" smtClean="0">
                <a:solidFill>
                  <a:srgbClr val="002060"/>
                </a:solidFill>
                <a:latin typeface="HGPｺﾞｼｯｸM" panose="020B0600000000000000" pitchFamily="50" charset="-128"/>
                <a:ea typeface="HGPｺﾞｼｯｸM" panose="020B0600000000000000" pitchFamily="50" charset="-128"/>
              </a:rPr>
              <a:t>電</a:t>
            </a:r>
            <a:r>
              <a:rPr lang="ja-JP" altLang="en-US" sz="1600" dirty="0" err="1">
                <a:solidFill>
                  <a:srgbClr val="002060"/>
                </a:solidFill>
                <a:latin typeface="HGPｺﾞｼｯｸM" panose="020B0600000000000000" pitchFamily="50" charset="-128"/>
                <a:ea typeface="HGPｺﾞｼｯｸM" panose="020B0600000000000000" pitchFamily="50" charset="-128"/>
              </a:rPr>
              <a:t>する</a:t>
            </a:r>
            <a:r>
              <a:rPr lang="ja-JP" altLang="en-US" sz="1600" dirty="0">
                <a:solidFill>
                  <a:srgbClr val="002060"/>
                </a:solidFill>
                <a:latin typeface="HGPｺﾞｼｯｸM" panose="020B0600000000000000" pitchFamily="50" charset="-128"/>
                <a:ea typeface="HGPｺﾞｼｯｸM" panose="020B0600000000000000" pitchFamily="50" charset="-128"/>
              </a:rPr>
              <a:t>　等</a:t>
            </a:r>
          </a:p>
        </p:txBody>
      </p:sp>
      <p:sp>
        <p:nvSpPr>
          <p:cNvPr id="10" name="テキスト ボックス 9"/>
          <p:cNvSpPr txBox="1"/>
          <p:nvPr/>
        </p:nvSpPr>
        <p:spPr>
          <a:xfrm>
            <a:off x="1609725" y="5727129"/>
            <a:ext cx="8743950" cy="646331"/>
          </a:xfrm>
          <a:prstGeom prst="rect">
            <a:avLst/>
          </a:prstGeom>
          <a:noFill/>
        </p:spPr>
        <p:txBody>
          <a:bodyPr wrap="square" rtlCol="0">
            <a:spAutoFit/>
          </a:bodyPr>
          <a:lstStyle/>
          <a:p>
            <a:pPr marL="542925" indent="-542925"/>
            <a:r>
              <a:rPr lang="ja-JP" altLang="en-US" dirty="0">
                <a:solidFill>
                  <a:srgbClr val="002060"/>
                </a:solidFill>
                <a:latin typeface="HGPｺﾞｼｯｸE" panose="020B0900000000000000" pitchFamily="50" charset="-128"/>
                <a:ea typeface="HGPｺﾞｼｯｸE" panose="020B0900000000000000" pitchFamily="50" charset="-128"/>
              </a:rPr>
              <a:t>問２　こうした負担をなくする（少なくする）ためにこうしたらよいという、アイデアがあったら記入して（教えて）ください</a:t>
            </a:r>
            <a:r>
              <a:rPr lang="ja-JP" altLang="en-US" dirty="0" smtClean="0">
                <a:solidFill>
                  <a:srgbClr val="002060"/>
                </a:solidFill>
                <a:latin typeface="HGPｺﾞｼｯｸE" panose="020B0900000000000000" pitchFamily="50" charset="-128"/>
                <a:ea typeface="HGPｺﾞｼｯｸE" panose="020B0900000000000000" pitchFamily="50" charset="-128"/>
              </a:rPr>
              <a:t>。</a:t>
            </a:r>
            <a:endParaRPr lang="en-US" altLang="ja-JP" dirty="0" smtClean="0">
              <a:solidFill>
                <a:srgbClr val="002060"/>
              </a:solidFill>
              <a:latin typeface="HGPｺﾞｼｯｸE" panose="020B0900000000000000" pitchFamily="50" charset="-128"/>
              <a:ea typeface="HGPｺﾞｼｯｸE" panose="020B0900000000000000" pitchFamily="50" charset="-128"/>
            </a:endParaRPr>
          </a:p>
        </p:txBody>
      </p:sp>
      <p:sp>
        <p:nvSpPr>
          <p:cNvPr id="5" name="スライド番号プレースホルダー 4"/>
          <p:cNvSpPr>
            <a:spLocks noGrp="1"/>
          </p:cNvSpPr>
          <p:nvPr>
            <p:ph type="sldNum" sz="quarter" idx="12"/>
          </p:nvPr>
        </p:nvSpPr>
        <p:spPr/>
        <p:txBody>
          <a:bodyPr/>
          <a:lstStyle/>
          <a:p>
            <a:fld id="{E546A27F-5BA7-425D-BEAE-9A08454FA985}" type="slidenum">
              <a:rPr kumimoji="1" lang="ja-JP" altLang="en-US" smtClean="0"/>
              <a:t>5</a:t>
            </a:fld>
            <a:endParaRPr kumimoji="1" lang="ja-JP" altLang="en-US"/>
          </a:p>
        </p:txBody>
      </p:sp>
    </p:spTree>
    <p:extLst>
      <p:ext uri="{BB962C8B-B14F-4D97-AF65-F5344CB8AC3E}">
        <p14:creationId xmlns:p14="http://schemas.microsoft.com/office/powerpoint/2010/main" val="3672440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012" y="0"/>
            <a:ext cx="4855975" cy="6858000"/>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879" y="0"/>
            <a:ext cx="4843941" cy="6858000"/>
          </a:xfrm>
          <a:prstGeom prst="rect">
            <a:avLst/>
          </a:prstGeom>
        </p:spPr>
      </p:pic>
      <p:sp>
        <p:nvSpPr>
          <p:cNvPr id="3" name="スライド番号プレースホルダー 2"/>
          <p:cNvSpPr>
            <a:spLocks noGrp="1"/>
          </p:cNvSpPr>
          <p:nvPr>
            <p:ph type="sldNum" sz="quarter" idx="12"/>
          </p:nvPr>
        </p:nvSpPr>
        <p:spPr/>
        <p:txBody>
          <a:bodyPr/>
          <a:lstStyle/>
          <a:p>
            <a:fld id="{E546A27F-5BA7-425D-BEAE-9A08454FA985}" type="slidenum">
              <a:rPr kumimoji="1" lang="ja-JP" altLang="en-US" smtClean="0"/>
              <a:t>6</a:t>
            </a:fld>
            <a:endParaRPr kumimoji="1" lang="ja-JP" altLang="en-US"/>
          </a:p>
        </p:txBody>
      </p:sp>
    </p:spTree>
    <p:extLst>
      <p:ext uri="{BB962C8B-B14F-4D97-AF65-F5344CB8AC3E}">
        <p14:creationId xmlns:p14="http://schemas.microsoft.com/office/powerpoint/2010/main" val="380691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09600" y="549275"/>
            <a:ext cx="11191875" cy="5880100"/>
          </a:xfrm>
        </p:spPr>
        <p:txBody>
          <a:bodyPr>
            <a:normAutofit fontScale="92500" lnSpcReduction="20000"/>
          </a:bodyPr>
          <a:lstStyle/>
          <a:p>
            <a:pPr marL="457200" indent="-457200">
              <a:buFont typeface="+mj-ea"/>
              <a:buAutoNum type="circleNumDbPlain" startAt="4"/>
            </a:pPr>
            <a:r>
              <a:rPr kumimoji="1" lang="ja-JP" altLang="en-US" sz="2000" dirty="0" smtClean="0">
                <a:latin typeface="HGPｺﾞｼｯｸE" panose="020B0900000000000000" pitchFamily="50" charset="-128"/>
                <a:ea typeface="HGPｺﾞｼｯｸE" panose="020B0900000000000000" pitchFamily="50" charset="-128"/>
              </a:rPr>
              <a:t>アンケート調査結果</a:t>
            </a:r>
            <a:endParaRPr kumimoji="1" lang="en-US" altLang="ja-JP" sz="2000" dirty="0" smtClean="0">
              <a:latin typeface="HGPｺﾞｼｯｸE" panose="020B0900000000000000" pitchFamily="50" charset="-128"/>
              <a:ea typeface="HGPｺﾞｼｯｸE" panose="020B0900000000000000" pitchFamily="50" charset="-128"/>
            </a:endParaRPr>
          </a:p>
          <a:p>
            <a:pPr marL="0" indent="0">
              <a:buNone/>
            </a:pPr>
            <a:endParaRPr kumimoji="1" lang="en-US" altLang="ja-JP" sz="2000" dirty="0" smtClean="0">
              <a:latin typeface="HGPｺﾞｼｯｸE" panose="020B0900000000000000" pitchFamily="50" charset="-128"/>
              <a:ea typeface="HGPｺﾞｼｯｸE" panose="020B0900000000000000" pitchFamily="50" charset="-128"/>
            </a:endParaRPr>
          </a:p>
          <a:p>
            <a:pPr marL="542925" indent="-95250">
              <a:buFont typeface="Wingdings" panose="05000000000000000000" pitchFamily="2" charset="2"/>
              <a:buChar char="l"/>
            </a:pPr>
            <a:r>
              <a:rPr kumimoji="1" lang="ja-JP" altLang="en-US" sz="2000" dirty="0" smtClean="0">
                <a:latin typeface="HGPｺﾞｼｯｸE" panose="020B0900000000000000" pitchFamily="50" charset="-128"/>
                <a:ea typeface="HGPｺﾞｼｯｸE" panose="020B0900000000000000" pitchFamily="50" charset="-128"/>
              </a:rPr>
              <a:t>５８社</a:t>
            </a:r>
            <a:r>
              <a:rPr lang="ja-JP" altLang="en-US" sz="2000" dirty="0" smtClean="0">
                <a:latin typeface="HGPｺﾞｼｯｸE" panose="020B0900000000000000" pitchFamily="50" charset="-128"/>
                <a:ea typeface="HGPｺﾞｼｯｸE" panose="020B0900000000000000" pitchFamily="50" charset="-128"/>
              </a:rPr>
              <a:t>２１４人からの回答　</a:t>
            </a:r>
            <a:r>
              <a:rPr lang="en-US" altLang="ja-JP" sz="2000" dirty="0" smtClean="0">
                <a:latin typeface="HGPｺﾞｼｯｸE" panose="020B0900000000000000" pitchFamily="50" charset="-128"/>
                <a:ea typeface="HGPｺﾞｼｯｸE" panose="020B0900000000000000" pitchFamily="50" charset="-128"/>
              </a:rPr>
              <a:t>【</a:t>
            </a:r>
            <a:r>
              <a:rPr lang="ja-JP" altLang="en-US" sz="2000" dirty="0" smtClean="0">
                <a:latin typeface="HGPｺﾞｼｯｸE" panose="020B0900000000000000" pitchFamily="50" charset="-128"/>
                <a:ea typeface="HGPｺﾞｼｯｸE" panose="020B0900000000000000" pitchFamily="50" charset="-128"/>
              </a:rPr>
              <a:t>平均高齢者率：４３．６％</a:t>
            </a:r>
            <a:r>
              <a:rPr lang="en-US" altLang="ja-JP" sz="2000" dirty="0" smtClean="0">
                <a:latin typeface="HGPｺﾞｼｯｸE" panose="020B0900000000000000" pitchFamily="50" charset="-128"/>
                <a:ea typeface="HGPｺﾞｼｯｸE" panose="020B0900000000000000" pitchFamily="50" charset="-128"/>
              </a:rPr>
              <a:t>】</a:t>
            </a:r>
          </a:p>
          <a:p>
            <a:pPr marL="809625" indent="-180975">
              <a:buFont typeface="Wingdings" panose="05000000000000000000" pitchFamily="2" charset="2"/>
              <a:buChar char="l"/>
            </a:pPr>
            <a:r>
              <a:rPr kumimoji="1" lang="ja-JP" altLang="en-US" sz="1800" dirty="0" smtClean="0">
                <a:solidFill>
                  <a:srgbClr val="002060"/>
                </a:solidFill>
                <a:latin typeface="HGPｺﾞｼｯｸE" panose="020B0900000000000000" pitchFamily="50" charset="-128"/>
                <a:ea typeface="HGPｺﾞｼｯｸE" panose="020B0900000000000000" pitchFamily="50" charset="-128"/>
              </a:rPr>
              <a:t>土工事・とび工事：２０社・６８人　</a:t>
            </a:r>
            <a:r>
              <a:rPr kumimoji="1" lang="en-US" altLang="ja-JP" sz="1800" dirty="0" smtClean="0">
                <a:solidFill>
                  <a:srgbClr val="002060"/>
                </a:solidFill>
                <a:latin typeface="HGPｺﾞｼｯｸE" panose="020B0900000000000000" pitchFamily="50" charset="-128"/>
                <a:ea typeface="HGPｺﾞｼｯｸE" panose="020B0900000000000000" pitchFamily="50" charset="-128"/>
              </a:rPr>
              <a:t>【</a:t>
            </a:r>
            <a:r>
              <a:rPr kumimoji="1" lang="ja-JP" altLang="en-US" sz="1800" dirty="0" smtClean="0">
                <a:solidFill>
                  <a:srgbClr val="002060"/>
                </a:solidFill>
                <a:latin typeface="HGPｺﾞｼｯｸE" panose="020B0900000000000000" pitchFamily="50" charset="-128"/>
                <a:ea typeface="HGPｺﾞｼｯｸE" panose="020B0900000000000000" pitchFamily="50" charset="-128"/>
              </a:rPr>
              <a:t>高齢者率：４４．０％</a:t>
            </a:r>
            <a:r>
              <a:rPr kumimoji="1" lang="en-US" altLang="ja-JP" sz="1800" dirty="0" smtClean="0">
                <a:solidFill>
                  <a:srgbClr val="002060"/>
                </a:solidFill>
                <a:latin typeface="HGPｺﾞｼｯｸE" panose="020B0900000000000000" pitchFamily="50" charset="-128"/>
                <a:ea typeface="HGPｺﾞｼｯｸE" panose="020B0900000000000000" pitchFamily="50" charset="-128"/>
              </a:rPr>
              <a:t>】</a:t>
            </a:r>
          </a:p>
          <a:p>
            <a:pPr marL="809625" indent="-180975">
              <a:buFont typeface="Wingdings" panose="05000000000000000000" pitchFamily="2" charset="2"/>
              <a:buChar char="l"/>
            </a:pPr>
            <a:r>
              <a:rPr lang="ja-JP" altLang="en-US" sz="1800" dirty="0">
                <a:solidFill>
                  <a:srgbClr val="002060"/>
                </a:solidFill>
                <a:latin typeface="HGPｺﾞｼｯｸE" panose="020B0900000000000000" pitchFamily="50" charset="-128"/>
                <a:ea typeface="HGPｺﾞｼｯｸE" panose="020B0900000000000000" pitchFamily="50" charset="-128"/>
              </a:rPr>
              <a:t>鉄筋</a:t>
            </a:r>
            <a:r>
              <a:rPr lang="ja-JP" altLang="en-US" sz="1800" dirty="0" smtClean="0">
                <a:solidFill>
                  <a:srgbClr val="002060"/>
                </a:solidFill>
                <a:latin typeface="HGPｺﾞｼｯｸE" panose="020B0900000000000000" pitchFamily="50" charset="-128"/>
                <a:ea typeface="HGPｺﾞｼｯｸE" panose="020B0900000000000000" pitchFamily="50" charset="-128"/>
              </a:rPr>
              <a:t>工事：１１社・４０人　</a:t>
            </a:r>
            <a:r>
              <a:rPr lang="en-US" altLang="ja-JP" sz="1800" dirty="0">
                <a:solidFill>
                  <a:srgbClr val="002060"/>
                </a:solidFill>
                <a:latin typeface="HGPｺﾞｼｯｸE" panose="020B0900000000000000" pitchFamily="50" charset="-128"/>
                <a:ea typeface="HGPｺﾞｼｯｸE" panose="020B0900000000000000" pitchFamily="50" charset="-128"/>
              </a:rPr>
              <a:t>【</a:t>
            </a:r>
            <a:r>
              <a:rPr lang="ja-JP" altLang="en-US" sz="1800" dirty="0">
                <a:solidFill>
                  <a:srgbClr val="002060"/>
                </a:solidFill>
                <a:latin typeface="HGPｺﾞｼｯｸE" panose="020B0900000000000000" pitchFamily="50" charset="-128"/>
                <a:ea typeface="HGPｺﾞｼｯｸE" panose="020B0900000000000000" pitchFamily="50" charset="-128"/>
              </a:rPr>
              <a:t>高齢者率</a:t>
            </a:r>
            <a:r>
              <a:rPr lang="ja-JP" altLang="en-US" sz="1800" dirty="0" smtClean="0">
                <a:solidFill>
                  <a:srgbClr val="002060"/>
                </a:solidFill>
                <a:latin typeface="HGPｺﾞｼｯｸE" panose="020B0900000000000000" pitchFamily="50" charset="-128"/>
                <a:ea typeface="HGPｺﾞｼｯｸE" panose="020B0900000000000000" pitchFamily="50" charset="-128"/>
              </a:rPr>
              <a:t>：３８．５％</a:t>
            </a:r>
            <a:r>
              <a:rPr lang="en-US" altLang="ja-JP" sz="1800" dirty="0" smtClean="0">
                <a:solidFill>
                  <a:srgbClr val="002060"/>
                </a:solidFill>
                <a:latin typeface="HGPｺﾞｼｯｸE" panose="020B0900000000000000" pitchFamily="50" charset="-128"/>
                <a:ea typeface="HGPｺﾞｼｯｸE" panose="020B0900000000000000" pitchFamily="50" charset="-128"/>
              </a:rPr>
              <a:t>】</a:t>
            </a:r>
          </a:p>
          <a:p>
            <a:pPr marL="809625" indent="-180975">
              <a:buFont typeface="Wingdings" panose="05000000000000000000" pitchFamily="2" charset="2"/>
              <a:buChar char="l"/>
            </a:pPr>
            <a:r>
              <a:rPr kumimoji="1" lang="ja-JP" altLang="en-US" sz="1800" dirty="0">
                <a:solidFill>
                  <a:srgbClr val="002060"/>
                </a:solidFill>
                <a:latin typeface="HGPｺﾞｼｯｸE" panose="020B0900000000000000" pitchFamily="50" charset="-128"/>
                <a:ea typeface="HGPｺﾞｼｯｸE" panose="020B0900000000000000" pitchFamily="50" charset="-128"/>
              </a:rPr>
              <a:t>型枠</a:t>
            </a:r>
            <a:r>
              <a:rPr kumimoji="1" lang="ja-JP" altLang="en-US" sz="1800" dirty="0" smtClean="0">
                <a:solidFill>
                  <a:srgbClr val="002060"/>
                </a:solidFill>
                <a:latin typeface="HGPｺﾞｼｯｸE" panose="020B0900000000000000" pitchFamily="50" charset="-128"/>
                <a:ea typeface="HGPｺﾞｼｯｸE" panose="020B0900000000000000" pitchFamily="50" charset="-128"/>
              </a:rPr>
              <a:t>工事：１２社・５７人　</a:t>
            </a:r>
            <a:r>
              <a:rPr lang="en-US" altLang="ja-JP" sz="1800" dirty="0">
                <a:solidFill>
                  <a:srgbClr val="002060"/>
                </a:solidFill>
                <a:latin typeface="HGPｺﾞｼｯｸE" panose="020B0900000000000000" pitchFamily="50" charset="-128"/>
                <a:ea typeface="HGPｺﾞｼｯｸE" panose="020B0900000000000000" pitchFamily="50" charset="-128"/>
              </a:rPr>
              <a:t>【</a:t>
            </a:r>
            <a:r>
              <a:rPr lang="ja-JP" altLang="en-US" sz="1800" dirty="0">
                <a:solidFill>
                  <a:srgbClr val="002060"/>
                </a:solidFill>
                <a:latin typeface="HGPｺﾞｼｯｸE" panose="020B0900000000000000" pitchFamily="50" charset="-128"/>
                <a:ea typeface="HGPｺﾞｼｯｸE" panose="020B0900000000000000" pitchFamily="50" charset="-128"/>
              </a:rPr>
              <a:t>高齢者率</a:t>
            </a:r>
            <a:r>
              <a:rPr lang="ja-JP" altLang="en-US" sz="1800" dirty="0" smtClean="0">
                <a:solidFill>
                  <a:srgbClr val="002060"/>
                </a:solidFill>
                <a:latin typeface="HGPｺﾞｼｯｸE" panose="020B0900000000000000" pitchFamily="50" charset="-128"/>
                <a:ea typeface="HGPｺﾞｼｯｸE" panose="020B0900000000000000" pitchFamily="50" charset="-128"/>
              </a:rPr>
              <a:t>：４０．２％</a:t>
            </a:r>
            <a:r>
              <a:rPr lang="en-US" altLang="ja-JP" sz="1800" dirty="0">
                <a:solidFill>
                  <a:srgbClr val="002060"/>
                </a:solidFill>
                <a:latin typeface="HGPｺﾞｼｯｸE" panose="020B0900000000000000" pitchFamily="50" charset="-128"/>
                <a:ea typeface="HGPｺﾞｼｯｸE" panose="020B0900000000000000" pitchFamily="50" charset="-128"/>
              </a:rPr>
              <a:t>】</a:t>
            </a:r>
            <a:endParaRPr kumimoji="1" lang="en-US" altLang="ja-JP" sz="1800" dirty="0" smtClean="0">
              <a:solidFill>
                <a:srgbClr val="002060"/>
              </a:solidFill>
              <a:latin typeface="HGPｺﾞｼｯｸE" panose="020B0900000000000000" pitchFamily="50" charset="-128"/>
              <a:ea typeface="HGPｺﾞｼｯｸE" panose="020B0900000000000000" pitchFamily="50" charset="-128"/>
            </a:endParaRPr>
          </a:p>
          <a:p>
            <a:pPr marL="809625" indent="-180975">
              <a:buFont typeface="Wingdings" panose="05000000000000000000" pitchFamily="2" charset="2"/>
              <a:buChar char="l"/>
            </a:pPr>
            <a:r>
              <a:rPr lang="ja-JP" altLang="en-US" sz="1800" dirty="0">
                <a:solidFill>
                  <a:srgbClr val="002060"/>
                </a:solidFill>
                <a:latin typeface="HGPｺﾞｼｯｸE" panose="020B0900000000000000" pitchFamily="50" charset="-128"/>
                <a:ea typeface="HGPｺﾞｼｯｸE" panose="020B0900000000000000" pitchFamily="50" charset="-128"/>
              </a:rPr>
              <a:t>左官</a:t>
            </a:r>
            <a:r>
              <a:rPr lang="ja-JP" altLang="en-US" sz="1800" dirty="0" smtClean="0">
                <a:solidFill>
                  <a:srgbClr val="002060"/>
                </a:solidFill>
                <a:latin typeface="HGPｺﾞｼｯｸE" panose="020B0900000000000000" pitchFamily="50" charset="-128"/>
                <a:ea typeface="HGPｺﾞｼｯｸE" panose="020B0900000000000000" pitchFamily="50" charset="-128"/>
              </a:rPr>
              <a:t>工事：５社・２２人　</a:t>
            </a:r>
            <a:r>
              <a:rPr lang="en-US" altLang="ja-JP" sz="1800" dirty="0">
                <a:solidFill>
                  <a:srgbClr val="002060"/>
                </a:solidFill>
                <a:latin typeface="HGPｺﾞｼｯｸE" panose="020B0900000000000000" pitchFamily="50" charset="-128"/>
                <a:ea typeface="HGPｺﾞｼｯｸE" panose="020B0900000000000000" pitchFamily="50" charset="-128"/>
              </a:rPr>
              <a:t>【</a:t>
            </a:r>
            <a:r>
              <a:rPr lang="ja-JP" altLang="en-US" sz="1800" dirty="0">
                <a:solidFill>
                  <a:srgbClr val="002060"/>
                </a:solidFill>
                <a:latin typeface="HGPｺﾞｼｯｸE" panose="020B0900000000000000" pitchFamily="50" charset="-128"/>
                <a:ea typeface="HGPｺﾞｼｯｸE" panose="020B0900000000000000" pitchFamily="50" charset="-128"/>
              </a:rPr>
              <a:t>高齢者率</a:t>
            </a:r>
            <a:r>
              <a:rPr lang="ja-JP" altLang="en-US" sz="1800" dirty="0" smtClean="0">
                <a:solidFill>
                  <a:srgbClr val="002060"/>
                </a:solidFill>
                <a:latin typeface="HGPｺﾞｼｯｸE" panose="020B0900000000000000" pitchFamily="50" charset="-128"/>
                <a:ea typeface="HGPｺﾞｼｯｸE" panose="020B0900000000000000" pitchFamily="50" charset="-128"/>
              </a:rPr>
              <a:t>：３３．０％</a:t>
            </a:r>
            <a:r>
              <a:rPr lang="en-US" altLang="ja-JP" sz="1800" dirty="0">
                <a:solidFill>
                  <a:srgbClr val="002060"/>
                </a:solidFill>
                <a:latin typeface="HGPｺﾞｼｯｸE" panose="020B0900000000000000" pitchFamily="50" charset="-128"/>
                <a:ea typeface="HGPｺﾞｼｯｸE" panose="020B0900000000000000" pitchFamily="50" charset="-128"/>
              </a:rPr>
              <a:t>】</a:t>
            </a:r>
            <a:endParaRPr lang="en-US" altLang="ja-JP" sz="1800" dirty="0" smtClean="0">
              <a:solidFill>
                <a:srgbClr val="002060"/>
              </a:solidFill>
              <a:latin typeface="HGPｺﾞｼｯｸE" panose="020B0900000000000000" pitchFamily="50" charset="-128"/>
              <a:ea typeface="HGPｺﾞｼｯｸE" panose="020B0900000000000000" pitchFamily="50" charset="-128"/>
            </a:endParaRPr>
          </a:p>
          <a:p>
            <a:pPr marL="809625" indent="-180975">
              <a:buFont typeface="Wingdings" panose="05000000000000000000" pitchFamily="2" charset="2"/>
              <a:buChar char="l"/>
            </a:pPr>
            <a:r>
              <a:rPr kumimoji="1" lang="ja-JP" altLang="en-US" sz="1800" dirty="0" smtClean="0">
                <a:solidFill>
                  <a:srgbClr val="002060"/>
                </a:solidFill>
                <a:latin typeface="HGPｺﾞｼｯｸE" panose="020B0900000000000000" pitchFamily="50" charset="-128"/>
                <a:ea typeface="HGPｺﾞｼｯｸE" panose="020B0900000000000000" pitchFamily="50" charset="-128"/>
              </a:rPr>
              <a:t>設備・電気工事：８社・１２人　</a:t>
            </a:r>
            <a:r>
              <a:rPr lang="en-US" altLang="ja-JP" sz="1800" dirty="0">
                <a:solidFill>
                  <a:srgbClr val="002060"/>
                </a:solidFill>
                <a:latin typeface="HGPｺﾞｼｯｸE" panose="020B0900000000000000" pitchFamily="50" charset="-128"/>
                <a:ea typeface="HGPｺﾞｼｯｸE" panose="020B0900000000000000" pitchFamily="50" charset="-128"/>
              </a:rPr>
              <a:t>【</a:t>
            </a:r>
            <a:r>
              <a:rPr lang="ja-JP" altLang="en-US" sz="1800" dirty="0">
                <a:solidFill>
                  <a:srgbClr val="002060"/>
                </a:solidFill>
                <a:latin typeface="HGPｺﾞｼｯｸE" panose="020B0900000000000000" pitchFamily="50" charset="-128"/>
                <a:ea typeface="HGPｺﾞｼｯｸE" panose="020B0900000000000000" pitchFamily="50" charset="-128"/>
              </a:rPr>
              <a:t>高齢者率</a:t>
            </a:r>
            <a:r>
              <a:rPr lang="ja-JP" altLang="en-US" sz="1800" dirty="0" smtClean="0">
                <a:solidFill>
                  <a:srgbClr val="002060"/>
                </a:solidFill>
                <a:latin typeface="HGPｺﾞｼｯｸE" panose="020B0900000000000000" pitchFamily="50" charset="-128"/>
                <a:ea typeface="HGPｺﾞｼｯｸE" panose="020B0900000000000000" pitchFamily="50" charset="-128"/>
              </a:rPr>
              <a:t>：３６．５％</a:t>
            </a:r>
            <a:r>
              <a:rPr lang="en-US" altLang="ja-JP" sz="1800" dirty="0">
                <a:solidFill>
                  <a:srgbClr val="002060"/>
                </a:solidFill>
                <a:latin typeface="HGPｺﾞｼｯｸE" panose="020B0900000000000000" pitchFamily="50" charset="-128"/>
                <a:ea typeface="HGPｺﾞｼｯｸE" panose="020B0900000000000000" pitchFamily="50" charset="-128"/>
              </a:rPr>
              <a:t>】</a:t>
            </a:r>
            <a:endParaRPr kumimoji="1" lang="en-US" altLang="ja-JP" sz="1800" dirty="0" smtClean="0">
              <a:solidFill>
                <a:srgbClr val="002060"/>
              </a:solidFill>
              <a:latin typeface="HGPｺﾞｼｯｸE" panose="020B0900000000000000" pitchFamily="50" charset="-128"/>
              <a:ea typeface="HGPｺﾞｼｯｸE" panose="020B0900000000000000" pitchFamily="50" charset="-128"/>
            </a:endParaRPr>
          </a:p>
          <a:p>
            <a:pPr marL="809625" indent="-180975">
              <a:buFont typeface="Wingdings" panose="05000000000000000000" pitchFamily="2" charset="2"/>
              <a:buChar char="l"/>
            </a:pPr>
            <a:r>
              <a:rPr lang="ja-JP" altLang="en-US" sz="1800" dirty="0">
                <a:solidFill>
                  <a:srgbClr val="002060"/>
                </a:solidFill>
                <a:latin typeface="HGPｺﾞｼｯｸE" panose="020B0900000000000000" pitchFamily="50" charset="-128"/>
                <a:ea typeface="HGPｺﾞｼｯｸE" panose="020B0900000000000000" pitchFamily="50" charset="-128"/>
              </a:rPr>
              <a:t>その他</a:t>
            </a:r>
            <a:r>
              <a:rPr lang="ja-JP" altLang="en-US" sz="1800" dirty="0" smtClean="0">
                <a:solidFill>
                  <a:srgbClr val="002060"/>
                </a:solidFill>
                <a:latin typeface="HGPｺﾞｼｯｸE" panose="020B0900000000000000" pitchFamily="50" charset="-128"/>
                <a:ea typeface="HGPｺﾞｼｯｸE" panose="020B0900000000000000" pitchFamily="50" charset="-128"/>
              </a:rPr>
              <a:t>工事：２社・１５人　</a:t>
            </a:r>
            <a:r>
              <a:rPr lang="en-US" altLang="ja-JP" sz="1800" dirty="0">
                <a:solidFill>
                  <a:srgbClr val="002060"/>
                </a:solidFill>
                <a:latin typeface="HGPｺﾞｼｯｸE" panose="020B0900000000000000" pitchFamily="50" charset="-128"/>
                <a:ea typeface="HGPｺﾞｼｯｸE" panose="020B0900000000000000" pitchFamily="50" charset="-128"/>
              </a:rPr>
              <a:t>【</a:t>
            </a:r>
            <a:r>
              <a:rPr lang="ja-JP" altLang="en-US" sz="1800" dirty="0">
                <a:solidFill>
                  <a:srgbClr val="002060"/>
                </a:solidFill>
                <a:latin typeface="HGPｺﾞｼｯｸE" panose="020B0900000000000000" pitchFamily="50" charset="-128"/>
                <a:ea typeface="HGPｺﾞｼｯｸE" panose="020B0900000000000000" pitchFamily="50" charset="-128"/>
              </a:rPr>
              <a:t>高齢者率</a:t>
            </a:r>
            <a:r>
              <a:rPr lang="ja-JP" altLang="en-US" sz="1800" dirty="0" smtClean="0">
                <a:solidFill>
                  <a:srgbClr val="002060"/>
                </a:solidFill>
                <a:latin typeface="HGPｺﾞｼｯｸE" panose="020B0900000000000000" pitchFamily="50" charset="-128"/>
                <a:ea typeface="HGPｺﾞｼｯｸE" panose="020B0900000000000000" pitchFamily="50" charset="-128"/>
              </a:rPr>
              <a:t>：５９．５％</a:t>
            </a:r>
            <a:r>
              <a:rPr lang="en-US" altLang="ja-JP" sz="1800" dirty="0" smtClean="0">
                <a:solidFill>
                  <a:srgbClr val="002060"/>
                </a:solidFill>
                <a:latin typeface="HGPｺﾞｼｯｸE" panose="020B0900000000000000" pitchFamily="50" charset="-128"/>
                <a:ea typeface="HGPｺﾞｼｯｸE" panose="020B0900000000000000" pitchFamily="50" charset="-128"/>
              </a:rPr>
              <a:t>】</a:t>
            </a:r>
          </a:p>
          <a:p>
            <a:pPr marL="628650" indent="0">
              <a:buNone/>
            </a:pPr>
            <a:endParaRPr lang="en-US" altLang="ja-JP" sz="1800" dirty="0" smtClean="0">
              <a:solidFill>
                <a:srgbClr val="002060"/>
              </a:solidFill>
              <a:latin typeface="HGPｺﾞｼｯｸE" panose="020B0900000000000000" pitchFamily="50" charset="-128"/>
              <a:ea typeface="HGPｺﾞｼｯｸE" panose="020B0900000000000000" pitchFamily="50" charset="-128"/>
            </a:endParaRPr>
          </a:p>
          <a:p>
            <a:pPr marL="628650" indent="-180975">
              <a:buFont typeface="Wingdings" panose="05000000000000000000" pitchFamily="2" charset="2"/>
              <a:buChar char="l"/>
            </a:pPr>
            <a:r>
              <a:rPr kumimoji="1" lang="ja-JP" altLang="en-US" sz="2000" dirty="0" smtClean="0">
                <a:latin typeface="HGPｺﾞｼｯｸE" panose="020B0900000000000000" pitchFamily="50" charset="-128"/>
                <a:ea typeface="HGPｺﾞｼｯｸE" panose="020B0900000000000000" pitchFamily="50" charset="-128"/>
              </a:rPr>
              <a:t>負担と感じる事</a:t>
            </a:r>
            <a:endParaRPr kumimoji="1" lang="en-US" altLang="ja-JP" sz="2000" dirty="0" smtClean="0">
              <a:latin typeface="HGPｺﾞｼｯｸE" panose="020B0900000000000000" pitchFamily="50" charset="-128"/>
              <a:ea typeface="HGPｺﾞｼｯｸE" panose="020B0900000000000000" pitchFamily="50" charset="-128"/>
            </a:endParaRPr>
          </a:p>
          <a:p>
            <a:pPr marL="809625" indent="-180975">
              <a:buFont typeface="Wingdings" panose="05000000000000000000" pitchFamily="2" charset="2"/>
              <a:buChar char="l"/>
            </a:pPr>
            <a:r>
              <a:rPr lang="ja-JP" altLang="en-US" sz="2000" dirty="0">
                <a:solidFill>
                  <a:srgbClr val="0070C0"/>
                </a:solidFill>
                <a:latin typeface="HGPｺﾞｼｯｸE" panose="020B0900000000000000" pitchFamily="50" charset="-128"/>
                <a:ea typeface="HGPｺﾞｼｯｸE" panose="020B0900000000000000" pitchFamily="50" charset="-128"/>
              </a:rPr>
              <a:t>腰への</a:t>
            </a:r>
            <a:r>
              <a:rPr lang="ja-JP" altLang="en-US" sz="2000" dirty="0" smtClean="0">
                <a:solidFill>
                  <a:srgbClr val="0070C0"/>
                </a:solidFill>
                <a:latin typeface="HGPｺﾞｼｯｸE" panose="020B0900000000000000" pitchFamily="50" charset="-128"/>
                <a:ea typeface="HGPｺﾞｼｯｸE" panose="020B0900000000000000" pitchFamily="50" charset="-128"/>
              </a:rPr>
              <a:t>負担　</a:t>
            </a:r>
            <a:r>
              <a:rPr lang="en-US" altLang="ja-JP" sz="2000" dirty="0" smtClean="0">
                <a:solidFill>
                  <a:srgbClr val="0070C0"/>
                </a:solidFill>
                <a:latin typeface="HGPｺﾞｼｯｸE" panose="020B0900000000000000" pitchFamily="50" charset="-128"/>
                <a:ea typeface="HGPｺﾞｼｯｸE" panose="020B0900000000000000" pitchFamily="50" charset="-128"/>
              </a:rPr>
              <a:t>【35.37</a:t>
            </a:r>
            <a:r>
              <a:rPr lang="ja-JP" altLang="en-US" sz="2000" dirty="0" smtClean="0">
                <a:solidFill>
                  <a:srgbClr val="0070C0"/>
                </a:solidFill>
                <a:latin typeface="HGPｺﾞｼｯｸE" panose="020B0900000000000000" pitchFamily="50" charset="-128"/>
                <a:ea typeface="HGPｺﾞｼｯｸE" panose="020B0900000000000000" pitchFamily="50" charset="-128"/>
              </a:rPr>
              <a:t>％</a:t>
            </a:r>
            <a:r>
              <a:rPr lang="en-US" altLang="ja-JP" sz="2000" dirty="0" smtClean="0">
                <a:solidFill>
                  <a:srgbClr val="0070C0"/>
                </a:solidFill>
                <a:latin typeface="HGPｺﾞｼｯｸE" panose="020B0900000000000000" pitchFamily="50" charset="-128"/>
                <a:ea typeface="HGPｺﾞｼｯｸE" panose="020B0900000000000000" pitchFamily="50" charset="-128"/>
              </a:rPr>
              <a:t>】</a:t>
            </a:r>
          </a:p>
          <a:p>
            <a:pPr marL="628650" indent="0">
              <a:buNone/>
            </a:pPr>
            <a:r>
              <a:rPr lang="ja-JP" altLang="en-US" sz="2000" dirty="0">
                <a:solidFill>
                  <a:srgbClr val="0070C0"/>
                </a:solidFill>
                <a:latin typeface="HGPｺﾞｼｯｸE" panose="020B0900000000000000" pitchFamily="50" charset="-128"/>
                <a:ea typeface="HGPｺﾞｼｯｸE" panose="020B0900000000000000" pitchFamily="50" charset="-128"/>
              </a:rPr>
              <a:t>　</a:t>
            </a:r>
            <a:r>
              <a:rPr lang="ja-JP" altLang="en-US" sz="2000" dirty="0" smtClean="0">
                <a:solidFill>
                  <a:srgbClr val="0070C0"/>
                </a:solidFill>
                <a:latin typeface="HGPｺﾞｼｯｸE" panose="020B0900000000000000" pitchFamily="50" charset="-128"/>
                <a:ea typeface="HGPｺﾞｼｯｸE" panose="020B0900000000000000" pitchFamily="50" charset="-128"/>
              </a:rPr>
              <a:t>（同じ姿勢・中腰・無理な姿勢・重量物の運搬）</a:t>
            </a:r>
            <a:endParaRPr lang="en-US" altLang="ja-JP" sz="2000" dirty="0" smtClean="0">
              <a:solidFill>
                <a:srgbClr val="0070C0"/>
              </a:solidFill>
              <a:latin typeface="HGPｺﾞｼｯｸE" panose="020B0900000000000000" pitchFamily="50" charset="-128"/>
              <a:ea typeface="HGPｺﾞｼｯｸE" panose="020B0900000000000000" pitchFamily="50" charset="-128"/>
            </a:endParaRPr>
          </a:p>
          <a:p>
            <a:pPr marL="809625" indent="-180975">
              <a:buFont typeface="Wingdings" panose="05000000000000000000" pitchFamily="2" charset="2"/>
              <a:buChar char="l"/>
            </a:pPr>
            <a:r>
              <a:rPr kumimoji="1" lang="ja-JP" altLang="en-US" sz="2000" dirty="0">
                <a:solidFill>
                  <a:srgbClr val="0070C0"/>
                </a:solidFill>
                <a:latin typeface="HGPｺﾞｼｯｸE" panose="020B0900000000000000" pitchFamily="50" charset="-128"/>
                <a:ea typeface="HGPｺﾞｼｯｸE" panose="020B0900000000000000" pitchFamily="50" charset="-128"/>
              </a:rPr>
              <a:t>重量物</a:t>
            </a:r>
            <a:r>
              <a:rPr kumimoji="1" lang="ja-JP" altLang="en-US" sz="2000" dirty="0" smtClean="0">
                <a:solidFill>
                  <a:srgbClr val="0070C0"/>
                </a:solidFill>
                <a:latin typeface="HGPｺﾞｼｯｸE" panose="020B0900000000000000" pitchFamily="50" charset="-128"/>
                <a:ea typeface="HGPｺﾞｼｯｸE" panose="020B0900000000000000" pitchFamily="50" charset="-128"/>
              </a:rPr>
              <a:t>の揚げ降ろし・運搬　</a:t>
            </a:r>
            <a:r>
              <a:rPr kumimoji="1" lang="en-US" altLang="ja-JP" sz="2000" dirty="0" smtClean="0">
                <a:solidFill>
                  <a:srgbClr val="0070C0"/>
                </a:solidFill>
                <a:latin typeface="HGPｺﾞｼｯｸE" panose="020B0900000000000000" pitchFamily="50" charset="-128"/>
                <a:ea typeface="HGPｺﾞｼｯｸE" panose="020B0900000000000000" pitchFamily="50" charset="-128"/>
              </a:rPr>
              <a:t>【27.83</a:t>
            </a:r>
            <a:r>
              <a:rPr kumimoji="1" lang="ja-JP" altLang="en-US" sz="2000" dirty="0" smtClean="0">
                <a:solidFill>
                  <a:srgbClr val="0070C0"/>
                </a:solidFill>
                <a:latin typeface="HGPｺﾞｼｯｸE" panose="020B0900000000000000" pitchFamily="50" charset="-128"/>
                <a:ea typeface="HGPｺﾞｼｯｸE" panose="020B0900000000000000" pitchFamily="50" charset="-128"/>
              </a:rPr>
              <a:t>％</a:t>
            </a:r>
            <a:r>
              <a:rPr kumimoji="1" lang="en-US" altLang="ja-JP" sz="2000" dirty="0" smtClean="0">
                <a:solidFill>
                  <a:srgbClr val="0070C0"/>
                </a:solidFill>
                <a:latin typeface="HGPｺﾞｼｯｸE" panose="020B0900000000000000" pitchFamily="50" charset="-128"/>
                <a:ea typeface="HGPｺﾞｼｯｸE" panose="020B0900000000000000" pitchFamily="50" charset="-128"/>
              </a:rPr>
              <a:t>】</a:t>
            </a:r>
          </a:p>
          <a:p>
            <a:pPr marL="809625" indent="-180975">
              <a:buFont typeface="Wingdings" panose="05000000000000000000" pitchFamily="2" charset="2"/>
              <a:buChar char="l"/>
            </a:pPr>
            <a:r>
              <a:rPr lang="ja-JP" altLang="en-US" sz="2000" dirty="0" smtClean="0">
                <a:solidFill>
                  <a:srgbClr val="0070C0"/>
                </a:solidFill>
                <a:latin typeface="HGPｺﾞｼｯｸE" panose="020B0900000000000000" pitchFamily="50" charset="-128"/>
                <a:ea typeface="HGPｺﾞｼｯｸE" panose="020B0900000000000000" pitchFamily="50" charset="-128"/>
              </a:rPr>
              <a:t>転落・転倒の恐れ　</a:t>
            </a:r>
            <a:r>
              <a:rPr lang="en-US" altLang="ja-JP" sz="2000" dirty="0" smtClean="0">
                <a:solidFill>
                  <a:srgbClr val="0070C0"/>
                </a:solidFill>
                <a:latin typeface="HGPｺﾞｼｯｸE" panose="020B0900000000000000" pitchFamily="50" charset="-128"/>
                <a:ea typeface="HGPｺﾞｼｯｸE" panose="020B0900000000000000" pitchFamily="50" charset="-128"/>
              </a:rPr>
              <a:t>【14.15</a:t>
            </a:r>
            <a:r>
              <a:rPr lang="ja-JP" altLang="en-US" sz="2000" dirty="0" smtClean="0">
                <a:solidFill>
                  <a:srgbClr val="0070C0"/>
                </a:solidFill>
                <a:latin typeface="HGPｺﾞｼｯｸE" panose="020B0900000000000000" pitchFamily="50" charset="-128"/>
                <a:ea typeface="HGPｺﾞｼｯｸE" panose="020B0900000000000000" pitchFamily="50" charset="-128"/>
              </a:rPr>
              <a:t>％</a:t>
            </a:r>
            <a:r>
              <a:rPr lang="en-US" altLang="ja-JP" sz="2000" dirty="0" smtClean="0">
                <a:solidFill>
                  <a:srgbClr val="0070C0"/>
                </a:solidFill>
                <a:latin typeface="HGPｺﾞｼｯｸE" panose="020B0900000000000000" pitchFamily="50" charset="-128"/>
                <a:ea typeface="HGPｺﾞｼｯｸE" panose="020B0900000000000000" pitchFamily="50" charset="-128"/>
              </a:rPr>
              <a:t>】</a:t>
            </a:r>
          </a:p>
          <a:p>
            <a:pPr marL="809625" indent="-180975">
              <a:buFont typeface="Wingdings" panose="05000000000000000000" pitchFamily="2" charset="2"/>
              <a:buChar char="l"/>
            </a:pPr>
            <a:r>
              <a:rPr kumimoji="1" lang="ja-JP" altLang="en-US" sz="2000" dirty="0" smtClean="0">
                <a:solidFill>
                  <a:srgbClr val="0070C0"/>
                </a:solidFill>
                <a:latin typeface="HGPｺﾞｼｯｸE" panose="020B0900000000000000" pitchFamily="50" charset="-128"/>
                <a:ea typeface="HGPｺﾞｼｯｸE" panose="020B0900000000000000" pitchFamily="50" charset="-128"/>
              </a:rPr>
              <a:t>昇降や材料上げ　</a:t>
            </a:r>
            <a:r>
              <a:rPr kumimoji="1" lang="en-US" altLang="ja-JP" sz="2000" dirty="0" smtClean="0">
                <a:solidFill>
                  <a:srgbClr val="0070C0"/>
                </a:solidFill>
                <a:latin typeface="HGPｺﾞｼｯｸE" panose="020B0900000000000000" pitchFamily="50" charset="-128"/>
                <a:ea typeface="HGPｺﾞｼｯｸE" panose="020B0900000000000000" pitchFamily="50" charset="-128"/>
              </a:rPr>
              <a:t>【12.73</a:t>
            </a:r>
            <a:r>
              <a:rPr kumimoji="1" lang="ja-JP" altLang="en-US" sz="2000" dirty="0" smtClean="0">
                <a:solidFill>
                  <a:srgbClr val="0070C0"/>
                </a:solidFill>
                <a:latin typeface="HGPｺﾞｼｯｸE" panose="020B0900000000000000" pitchFamily="50" charset="-128"/>
                <a:ea typeface="HGPｺﾞｼｯｸE" panose="020B0900000000000000" pitchFamily="50" charset="-128"/>
              </a:rPr>
              <a:t>％</a:t>
            </a:r>
            <a:r>
              <a:rPr kumimoji="1" lang="en-US" altLang="ja-JP" sz="2000" dirty="0" smtClean="0">
                <a:solidFill>
                  <a:srgbClr val="0070C0"/>
                </a:solidFill>
                <a:latin typeface="HGPｺﾞｼｯｸE" panose="020B0900000000000000" pitchFamily="50" charset="-128"/>
                <a:ea typeface="HGPｺﾞｼｯｸE" panose="020B0900000000000000" pitchFamily="50" charset="-128"/>
              </a:rPr>
              <a:t>】</a:t>
            </a:r>
          </a:p>
          <a:p>
            <a:pPr marL="809625" indent="-180975">
              <a:buFont typeface="Wingdings" panose="05000000000000000000" pitchFamily="2" charset="2"/>
              <a:buChar char="l"/>
            </a:pPr>
            <a:r>
              <a:rPr kumimoji="1" lang="ja-JP" altLang="en-US" sz="2000" dirty="0" smtClean="0">
                <a:solidFill>
                  <a:srgbClr val="0070C0"/>
                </a:solidFill>
                <a:latin typeface="HGPｺﾞｼｯｸE" panose="020B0900000000000000" pitchFamily="50" charset="-128"/>
                <a:ea typeface="HGPｺﾞｼｯｸE" panose="020B0900000000000000" pitchFamily="50" charset="-128"/>
              </a:rPr>
              <a:t>夏の暑さや熱　</a:t>
            </a:r>
            <a:r>
              <a:rPr kumimoji="1" lang="en-US" altLang="ja-JP" sz="2000" dirty="0" smtClean="0">
                <a:solidFill>
                  <a:srgbClr val="0070C0"/>
                </a:solidFill>
                <a:latin typeface="HGPｺﾞｼｯｸE" panose="020B0900000000000000" pitchFamily="50" charset="-128"/>
                <a:ea typeface="HGPｺﾞｼｯｸE" panose="020B0900000000000000" pitchFamily="50" charset="-128"/>
              </a:rPr>
              <a:t>【5.18</a:t>
            </a:r>
            <a:r>
              <a:rPr kumimoji="1" lang="ja-JP" altLang="en-US" sz="2000" dirty="0" smtClean="0">
                <a:solidFill>
                  <a:srgbClr val="0070C0"/>
                </a:solidFill>
                <a:latin typeface="HGPｺﾞｼｯｸE" panose="020B0900000000000000" pitchFamily="50" charset="-128"/>
                <a:ea typeface="HGPｺﾞｼｯｸE" panose="020B0900000000000000" pitchFamily="50" charset="-128"/>
              </a:rPr>
              <a:t>％</a:t>
            </a:r>
            <a:r>
              <a:rPr kumimoji="1" lang="en-US" altLang="ja-JP" sz="2000" dirty="0" smtClean="0">
                <a:solidFill>
                  <a:srgbClr val="0070C0"/>
                </a:solidFill>
                <a:latin typeface="HGPｺﾞｼｯｸE" panose="020B0900000000000000" pitchFamily="50" charset="-128"/>
                <a:ea typeface="HGPｺﾞｼｯｸE" panose="020B0900000000000000" pitchFamily="50" charset="-128"/>
              </a:rPr>
              <a:t>】</a:t>
            </a:r>
          </a:p>
          <a:p>
            <a:pPr marL="809625" indent="-180975">
              <a:buFont typeface="Wingdings" panose="05000000000000000000" pitchFamily="2" charset="2"/>
              <a:buChar char="l"/>
            </a:pPr>
            <a:r>
              <a:rPr lang="ja-JP" altLang="en-US" sz="2000" dirty="0" smtClean="0">
                <a:solidFill>
                  <a:srgbClr val="0070C0"/>
                </a:solidFill>
                <a:latin typeface="HGPｺﾞｼｯｸE" panose="020B0900000000000000" pitchFamily="50" charset="-128"/>
                <a:ea typeface="HGPｺﾞｼｯｸE" panose="020B0900000000000000" pitchFamily="50" charset="-128"/>
              </a:rPr>
              <a:t>その他　</a:t>
            </a:r>
            <a:r>
              <a:rPr lang="en-US" altLang="ja-JP" sz="2000" dirty="0" smtClean="0">
                <a:solidFill>
                  <a:srgbClr val="0070C0"/>
                </a:solidFill>
                <a:latin typeface="HGPｺﾞｼｯｸE" panose="020B0900000000000000" pitchFamily="50" charset="-128"/>
                <a:ea typeface="HGPｺﾞｼｯｸE" panose="020B0900000000000000" pitchFamily="50" charset="-128"/>
              </a:rPr>
              <a:t>【4.74</a:t>
            </a:r>
            <a:r>
              <a:rPr lang="ja-JP" altLang="en-US" sz="2000" dirty="0" smtClean="0">
                <a:solidFill>
                  <a:srgbClr val="0070C0"/>
                </a:solidFill>
                <a:latin typeface="HGPｺﾞｼｯｸE" panose="020B0900000000000000" pitchFamily="50" charset="-128"/>
                <a:ea typeface="HGPｺﾞｼｯｸE" panose="020B0900000000000000" pitchFamily="50" charset="-128"/>
              </a:rPr>
              <a:t>％</a:t>
            </a:r>
            <a:r>
              <a:rPr lang="en-US" altLang="ja-JP" sz="2000" dirty="0" smtClean="0">
                <a:solidFill>
                  <a:srgbClr val="0070C0"/>
                </a:solidFill>
                <a:latin typeface="HGPｺﾞｼｯｸE" panose="020B0900000000000000" pitchFamily="50" charset="-128"/>
                <a:ea typeface="HGPｺﾞｼｯｸE" panose="020B0900000000000000" pitchFamily="50" charset="-128"/>
              </a:rPr>
              <a:t>】</a:t>
            </a:r>
            <a:endParaRPr kumimoji="1" lang="ja-JP" altLang="en-US" sz="2000" dirty="0">
              <a:solidFill>
                <a:srgbClr val="0070C0"/>
              </a:solidFill>
              <a:latin typeface="HGPｺﾞｼｯｸE" panose="020B0900000000000000" pitchFamily="50" charset="-128"/>
              <a:ea typeface="HGPｺﾞｼｯｸE" panose="020B0900000000000000" pitchFamily="50" charset="-128"/>
            </a:endParaRPr>
          </a:p>
        </p:txBody>
      </p:sp>
      <p:graphicFrame>
        <p:nvGraphicFramePr>
          <p:cNvPr id="4" name="グラフ 3"/>
          <p:cNvGraphicFramePr>
            <a:graphicFrameLocks/>
          </p:cNvGraphicFramePr>
          <p:nvPr>
            <p:extLst>
              <p:ext uri="{D42A27DB-BD31-4B8C-83A1-F6EECF244321}">
                <p14:modId xmlns:p14="http://schemas.microsoft.com/office/powerpoint/2010/main" val="1319421756"/>
              </p:ext>
            </p:extLst>
          </p:nvPr>
        </p:nvGraphicFramePr>
        <p:xfrm>
          <a:off x="6619875" y="2614612"/>
          <a:ext cx="4743450" cy="3814763"/>
        </p:xfrm>
        <a:graphic>
          <a:graphicData uri="http://schemas.openxmlformats.org/drawingml/2006/chart">
            <c:chart xmlns:c="http://schemas.openxmlformats.org/drawingml/2006/chart" xmlns:r="http://schemas.openxmlformats.org/officeDocument/2006/relationships" r:id="rId3"/>
          </a:graphicData>
        </a:graphic>
      </p:graphicFrame>
      <p:sp>
        <p:nvSpPr>
          <p:cNvPr id="5" name="スライド番号プレースホルダー 4"/>
          <p:cNvSpPr>
            <a:spLocks noGrp="1"/>
          </p:cNvSpPr>
          <p:nvPr>
            <p:ph type="sldNum" sz="quarter" idx="12"/>
          </p:nvPr>
        </p:nvSpPr>
        <p:spPr/>
        <p:txBody>
          <a:bodyPr/>
          <a:lstStyle/>
          <a:p>
            <a:fld id="{E546A27F-5BA7-425D-BEAE-9A08454FA985}" type="slidenum">
              <a:rPr kumimoji="1" lang="ja-JP" altLang="en-US" smtClean="0"/>
              <a:t>7</a:t>
            </a:fld>
            <a:endParaRPr kumimoji="1" lang="ja-JP" altLang="en-US"/>
          </a:p>
        </p:txBody>
      </p:sp>
    </p:spTree>
    <p:extLst>
      <p:ext uri="{BB962C8B-B14F-4D97-AF65-F5344CB8AC3E}">
        <p14:creationId xmlns:p14="http://schemas.microsoft.com/office/powerpoint/2010/main" val="2574613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568325"/>
          </a:xfrm>
        </p:spPr>
        <p:txBody>
          <a:bodyPr>
            <a:normAutofit/>
          </a:bodyPr>
          <a:lstStyle/>
          <a:p>
            <a:r>
              <a:rPr lang="ja-JP" altLang="en-US" sz="2400" dirty="0">
                <a:latin typeface="HGPｺﾞｼｯｸE" panose="020B0900000000000000" pitchFamily="50" charset="-128"/>
                <a:ea typeface="HGPｺﾞｼｯｸE" panose="020B0900000000000000" pitchFamily="50" charset="-128"/>
              </a:rPr>
              <a:t>２．建設業の現場作業員の</a:t>
            </a:r>
            <a:r>
              <a:rPr lang="ja-JP" altLang="en-US" sz="2400" dirty="0" smtClean="0">
                <a:latin typeface="HGPｺﾞｼｯｸE" panose="020B0900000000000000" pitchFamily="50" charset="-128"/>
                <a:ea typeface="HGPｺﾞｼｯｸE" panose="020B0900000000000000" pitchFamily="50" charset="-128"/>
              </a:rPr>
              <a:t>負担軽減の検討</a:t>
            </a:r>
            <a:endParaRPr kumimoji="1" lang="ja-JP" altLang="en-US" sz="2400" dirty="0">
              <a:latin typeface="HGPｺﾞｼｯｸE" panose="020B0900000000000000" pitchFamily="50" charset="-128"/>
              <a:ea typeface="HGPｺﾞｼｯｸE" panose="020B0900000000000000" pitchFamily="50" charset="-128"/>
            </a:endParaRPr>
          </a:p>
        </p:txBody>
      </p:sp>
      <p:sp>
        <p:nvSpPr>
          <p:cNvPr id="3" name="コンテンツ プレースホルダー 2"/>
          <p:cNvSpPr>
            <a:spLocks noGrp="1"/>
          </p:cNvSpPr>
          <p:nvPr>
            <p:ph idx="1"/>
          </p:nvPr>
        </p:nvSpPr>
        <p:spPr>
          <a:xfrm>
            <a:off x="838200" y="933451"/>
            <a:ext cx="10515600" cy="1295400"/>
          </a:xfrm>
        </p:spPr>
        <p:txBody>
          <a:bodyPr>
            <a:normAutofit/>
          </a:bodyPr>
          <a:lstStyle/>
          <a:p>
            <a:pPr marL="514350" indent="-514350">
              <a:buFont typeface="+mj-ea"/>
              <a:buAutoNum type="circleNumDbPlain"/>
            </a:pPr>
            <a:r>
              <a:rPr kumimoji="1" lang="ja-JP" altLang="en-US" sz="2000" dirty="0" smtClean="0">
                <a:latin typeface="HGPｺﾞｼｯｸE" panose="020B0900000000000000" pitchFamily="50" charset="-128"/>
                <a:ea typeface="HGPｺﾞｼｯｸE" panose="020B0900000000000000" pitchFamily="50" charset="-128"/>
              </a:rPr>
              <a:t>専門家からの意見を伺うために作業の流れを説明</a:t>
            </a:r>
            <a:endParaRPr kumimoji="1" lang="en-US" altLang="ja-JP" sz="2000" dirty="0" smtClean="0">
              <a:latin typeface="HGPｺﾞｼｯｸE" panose="020B0900000000000000" pitchFamily="50" charset="-128"/>
              <a:ea typeface="HGPｺﾞｼｯｸE" panose="020B0900000000000000" pitchFamily="50" charset="-128"/>
            </a:endParaRPr>
          </a:p>
          <a:p>
            <a:pPr lvl="1">
              <a:buFont typeface="Wingdings" panose="05000000000000000000" pitchFamily="2" charset="2"/>
              <a:buChar char="l"/>
            </a:pPr>
            <a:r>
              <a:rPr lang="ja-JP" altLang="en-US" sz="1600" dirty="0" smtClean="0">
                <a:solidFill>
                  <a:srgbClr val="002060"/>
                </a:solidFill>
                <a:latin typeface="HGPｺﾞｼｯｸE" panose="020B0900000000000000" pitchFamily="50" charset="-128"/>
                <a:ea typeface="HGPｺﾞｼｯｸE" panose="020B0900000000000000" pitchFamily="50" charset="-128"/>
              </a:rPr>
              <a:t>新潟大学名誉教授　人間福祉工学のエキスパート：林　豊彦先生</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lvl="1">
              <a:buFont typeface="Wingdings" panose="05000000000000000000" pitchFamily="2" charset="2"/>
              <a:buChar char="l"/>
            </a:pPr>
            <a:r>
              <a:rPr lang="ja-JP" altLang="en-US" sz="1600" dirty="0" smtClean="0">
                <a:solidFill>
                  <a:srgbClr val="002060"/>
                </a:solidFill>
                <a:latin typeface="HGPｺﾞｼｯｸE" panose="020B0900000000000000" pitchFamily="50" charset="-128"/>
                <a:ea typeface="HGPｺﾞｼｯｸE" panose="020B0900000000000000" pitchFamily="50" charset="-128"/>
              </a:rPr>
              <a:t>（公財）にいがた産業創造機構　産業創造グループ</a:t>
            </a:r>
            <a:endParaRPr lang="en-US" altLang="ja-JP" sz="1600" dirty="0" smtClean="0">
              <a:solidFill>
                <a:srgbClr val="002060"/>
              </a:solidFill>
              <a:latin typeface="HGPｺﾞｼｯｸE" panose="020B0900000000000000" pitchFamily="50" charset="-128"/>
              <a:ea typeface="HGPｺﾞｼｯｸE" panose="020B0900000000000000" pitchFamily="50" charset="-128"/>
            </a:endParaRPr>
          </a:p>
          <a:p>
            <a:pPr lvl="1">
              <a:buFont typeface="Wingdings" panose="05000000000000000000" pitchFamily="2" charset="2"/>
              <a:buChar char="l"/>
            </a:pPr>
            <a:r>
              <a:rPr lang="ja-JP" altLang="en-US" sz="1600" dirty="0" smtClean="0">
                <a:solidFill>
                  <a:srgbClr val="002060"/>
                </a:solidFill>
                <a:latin typeface="HGPｺﾞｼｯｸE" panose="020B0900000000000000" pitchFamily="50" charset="-128"/>
                <a:ea typeface="HGPｺﾞｼｯｸE" panose="020B0900000000000000" pitchFamily="50" charset="-128"/>
              </a:rPr>
              <a:t>新潟県工業技術総合研究所　下越技術支援センター</a:t>
            </a:r>
            <a:endParaRPr kumimoji="1" lang="ja-JP" altLang="en-US" sz="1600" dirty="0">
              <a:solidFill>
                <a:srgbClr val="002060"/>
              </a:solidFill>
              <a:latin typeface="HGPｺﾞｼｯｸE" panose="020B0900000000000000" pitchFamily="50" charset="-128"/>
              <a:ea typeface="HGPｺﾞｼｯｸE" panose="020B0900000000000000"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06" y="2591843"/>
            <a:ext cx="3749069" cy="3208881"/>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945" y="2428840"/>
            <a:ext cx="4103256" cy="4163535"/>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5864" y="1817501"/>
            <a:ext cx="4305394" cy="3564124"/>
          </a:xfrm>
          <a:prstGeom prst="rect">
            <a:avLst/>
          </a:prstGeom>
        </p:spPr>
      </p:pic>
      <p:sp>
        <p:nvSpPr>
          <p:cNvPr id="9" name="右矢印 8"/>
          <p:cNvSpPr/>
          <p:nvPr/>
        </p:nvSpPr>
        <p:spPr>
          <a:xfrm>
            <a:off x="3571875" y="4196283"/>
            <a:ext cx="304800" cy="31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7570614" y="4196283"/>
            <a:ext cx="304800" cy="31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11390140" y="4196283"/>
            <a:ext cx="304800" cy="31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p:txBody>
          <a:bodyPr/>
          <a:lstStyle/>
          <a:p>
            <a:fld id="{E546A27F-5BA7-425D-BEAE-9A08454FA985}" type="slidenum">
              <a:rPr kumimoji="1" lang="ja-JP" altLang="en-US" smtClean="0"/>
              <a:t>8</a:t>
            </a:fld>
            <a:endParaRPr kumimoji="1" lang="ja-JP" altLang="en-US"/>
          </a:p>
        </p:txBody>
      </p:sp>
    </p:spTree>
    <p:extLst>
      <p:ext uri="{BB962C8B-B14F-4D97-AF65-F5344CB8AC3E}">
        <p14:creationId xmlns:p14="http://schemas.microsoft.com/office/powerpoint/2010/main" val="966635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2977" y="3122761"/>
            <a:ext cx="3385561" cy="3640347"/>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305" y="333374"/>
            <a:ext cx="3865728" cy="3324225"/>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9725" y="255053"/>
            <a:ext cx="3835576" cy="3480865"/>
          </a:xfrm>
          <a:prstGeom prst="rect">
            <a:avLst/>
          </a:prstGeom>
        </p:spPr>
      </p:pic>
      <p:grpSp>
        <p:nvGrpSpPr>
          <p:cNvPr id="8" name="グループ化 7"/>
          <p:cNvGrpSpPr/>
          <p:nvPr/>
        </p:nvGrpSpPr>
        <p:grpSpPr>
          <a:xfrm>
            <a:off x="8448675" y="255053"/>
            <a:ext cx="3476625" cy="3727014"/>
            <a:chOff x="8448675" y="255053"/>
            <a:chExt cx="3476625" cy="3727014"/>
          </a:xfrm>
        </p:grpSpPr>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r="33596"/>
            <a:stretch/>
          </p:blipFill>
          <p:spPr>
            <a:xfrm>
              <a:off x="8448675" y="1514474"/>
              <a:ext cx="3476625" cy="2467593"/>
            </a:xfrm>
            <a:prstGeom prst="rect">
              <a:avLst/>
            </a:prstGeom>
          </p:spPr>
        </p:pic>
        <p:pic>
          <p:nvPicPr>
            <p:cNvPr id="7" name="図 6"/>
            <p:cNvPicPr>
              <a:picLocks noChangeAspect="1"/>
            </p:cNvPicPr>
            <p:nvPr/>
          </p:nvPicPr>
          <p:blipFill rotWithShape="1">
            <a:blip r:embed="rId7" cstate="print">
              <a:extLst>
                <a:ext uri="{28A0092B-C50C-407E-A947-70E740481C1C}">
                  <a14:useLocalDpi xmlns:a14="http://schemas.microsoft.com/office/drawing/2010/main" val="0"/>
                </a:ext>
              </a:extLst>
            </a:blip>
            <a:srcRect l="66038" t="32805" b="11149"/>
            <a:stretch/>
          </p:blipFill>
          <p:spPr>
            <a:xfrm>
              <a:off x="10186987" y="255053"/>
              <a:ext cx="1543050" cy="1200150"/>
            </a:xfrm>
            <a:prstGeom prst="rect">
              <a:avLst/>
            </a:prstGeom>
          </p:spPr>
        </p:pic>
      </p:grpSp>
      <p:pic>
        <p:nvPicPr>
          <p:cNvPr id="3" name="図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4466" y="4150582"/>
            <a:ext cx="3363310" cy="2197862"/>
          </a:xfrm>
          <a:prstGeom prst="rect">
            <a:avLst/>
          </a:prstGeom>
        </p:spPr>
      </p:pic>
      <p:sp>
        <p:nvSpPr>
          <p:cNvPr id="9" name="右矢印 8"/>
          <p:cNvSpPr/>
          <p:nvPr/>
        </p:nvSpPr>
        <p:spPr>
          <a:xfrm>
            <a:off x="3745757" y="2591108"/>
            <a:ext cx="304800" cy="31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8030593" y="2591108"/>
            <a:ext cx="304800" cy="31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5866702" y="4935189"/>
            <a:ext cx="304800" cy="31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1381695" y="4935189"/>
            <a:ext cx="304800" cy="31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13"/>
          <p:cNvSpPr>
            <a:spLocks noGrp="1"/>
          </p:cNvSpPr>
          <p:nvPr>
            <p:ph type="sldNum" sz="quarter" idx="12"/>
          </p:nvPr>
        </p:nvSpPr>
        <p:spPr/>
        <p:txBody>
          <a:bodyPr/>
          <a:lstStyle/>
          <a:p>
            <a:fld id="{E546A27F-5BA7-425D-BEAE-9A08454FA985}" type="slidenum">
              <a:rPr kumimoji="1" lang="ja-JP" altLang="en-US" smtClean="0"/>
              <a:t>9</a:t>
            </a:fld>
            <a:endParaRPr kumimoji="1" lang="ja-JP" altLang="en-US"/>
          </a:p>
        </p:txBody>
      </p:sp>
    </p:spTree>
    <p:extLst>
      <p:ext uri="{BB962C8B-B14F-4D97-AF65-F5344CB8AC3E}">
        <p14:creationId xmlns:p14="http://schemas.microsoft.com/office/powerpoint/2010/main" val="380356334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2235</TotalTime>
  <Words>6003</Words>
  <Application>Microsoft Office PowerPoint</Application>
  <PresentationFormat>ワイド画面</PresentationFormat>
  <Paragraphs>588</Paragraphs>
  <Slides>38</Slides>
  <Notes>37</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38</vt:i4>
      </vt:variant>
    </vt:vector>
  </HeadingPairs>
  <TitlesOfParts>
    <vt:vector size="51" baseType="lpstr">
      <vt:lpstr>HGPｺﾞｼｯｸE</vt:lpstr>
      <vt:lpstr>HGPｺﾞｼｯｸM</vt:lpstr>
      <vt:lpstr>HGP創英角ｺﾞｼｯｸUB</vt:lpstr>
      <vt:lpstr>HGSｺﾞｼｯｸE</vt:lpstr>
      <vt:lpstr>HGSｺﾞｼｯｸM</vt:lpstr>
      <vt:lpstr>ＭＳ Ｐゴシック</vt:lpstr>
      <vt:lpstr>Yu Gothic Medium</vt:lpstr>
      <vt:lpstr>游ゴシック</vt:lpstr>
      <vt:lpstr>游ゴシック Light</vt:lpstr>
      <vt:lpstr>Arial</vt:lpstr>
      <vt:lpstr>Times New Roman</vt:lpstr>
      <vt:lpstr>Wingdings</vt:lpstr>
      <vt:lpstr>Office テーマ</vt:lpstr>
      <vt:lpstr>建設業の現場作業員の負担軽減について</vt:lpstr>
      <vt:lpstr>１．建設業のニーズ調査について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２．建設業の現場作業員の負担軽減の検討</vt:lpstr>
      <vt:lpstr>PowerPoint プレゼンテーション</vt:lpstr>
      <vt:lpstr>２．建設業の現場作業員の負担軽減の検討</vt:lpstr>
      <vt:lpstr>PowerPoint プレゼンテーション</vt:lpstr>
      <vt:lpstr>PowerPoint プレゼンテーション</vt:lpstr>
      <vt:lpstr>PowerPoint プレゼンテーション</vt:lpstr>
      <vt:lpstr>２．建設業の現場作業員の負担軽減の検討</vt:lpstr>
      <vt:lpstr>２．建設業の現場作業員の負担軽減の検討</vt:lpstr>
      <vt:lpstr>２．建設業の現場作業員の負担軽減の検討</vt:lpstr>
      <vt:lpstr>２．建設業の現場作業員の負担軽減の検討</vt:lpstr>
      <vt:lpstr>２．建設業の現場作業員の負担軽減の検討</vt:lpstr>
      <vt:lpstr>２．建設業の現場作業員の負担軽減の検討</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建設業の現場作業員の負担軽減について</dc:title>
  <dc:creator>渡辺 裕</dc:creator>
  <cp:lastModifiedBy>渡辺 裕</cp:lastModifiedBy>
  <cp:revision>149</cp:revision>
  <cp:lastPrinted>2023-02-03T01:18:57Z</cp:lastPrinted>
  <dcterms:created xsi:type="dcterms:W3CDTF">2022-08-25T06:09:15Z</dcterms:created>
  <dcterms:modified xsi:type="dcterms:W3CDTF">2023-02-03T01:46:01Z</dcterms:modified>
</cp:coreProperties>
</file>