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9" r:id="rId1"/>
    <p:sldMasterId id="2147483900" r:id="rId2"/>
  </p:sldMasterIdLst>
  <p:notesMasterIdLst>
    <p:notesMasterId r:id="rId4"/>
  </p:notesMasterIdLst>
  <p:handoutMasterIdLst>
    <p:handoutMasterId r:id="rId5"/>
  </p:handoutMasterIdLst>
  <p:sldIdLst>
    <p:sldId id="265" r:id="rId3"/>
  </p:sldIdLst>
  <p:sldSz cx="7775575" cy="10907713"/>
  <p:notesSz cx="6735763" cy="98663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820B68CB-B0D1-4E77-96F5-965A3F395786}">
          <p14:sldIdLst>
            <p14:sldId id="265"/>
          </p14:sldIdLst>
        </p14:section>
        <p14:section name="タイトルなしのセクション" id="{8DCCD3C9-B63D-4AD9-A372-F1DDD369645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-itaku02" initials="k" lastIdx="2" clrIdx="0">
    <p:extLst>
      <p:ext uri="{19B8F6BF-5375-455C-9EA6-DF929625EA0E}">
        <p15:presenceInfo xmlns:p15="http://schemas.microsoft.com/office/powerpoint/2012/main" userId="k-itaku0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69B9"/>
    <a:srgbClr val="002465"/>
    <a:srgbClr val="004E9A"/>
    <a:srgbClr val="0070AD"/>
    <a:srgbClr val="C4FAFF"/>
    <a:srgbClr val="E6F2FF"/>
    <a:srgbClr val="A6FFFF"/>
    <a:srgbClr val="EAEAEA"/>
    <a:srgbClr val="61D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EBBBCC-DAD2-459C-BE2E-F6DE35CF9A28}" styleName="濃色 2 - アクセント 3/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淡色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660B408-B3CF-4A94-85FC-2B1E0A45F4A2}" styleName="濃色 2 - アクセント 1/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4B1156A-380E-4F78-BDF5-A606A8083BF9}" styleName="中間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9761" autoAdjust="0"/>
  </p:normalViewPr>
  <p:slideViewPr>
    <p:cSldViewPr snapToGrid="0">
      <p:cViewPr varScale="1">
        <p:scale>
          <a:sx n="73" d="100"/>
          <a:sy n="73" d="100"/>
        </p:scale>
        <p:origin x="120" y="96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148" y="-10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19318" cy="493091"/>
          </a:xfrm>
          <a:prstGeom prst="rect">
            <a:avLst/>
          </a:prstGeom>
        </p:spPr>
        <p:txBody>
          <a:bodyPr vert="horz" lIns="85391" tIns="42697" rIns="85391" bIns="42697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989" y="0"/>
            <a:ext cx="2919318" cy="493091"/>
          </a:xfrm>
          <a:prstGeom prst="rect">
            <a:avLst/>
          </a:prstGeom>
        </p:spPr>
        <p:txBody>
          <a:bodyPr vert="horz" lIns="85391" tIns="42697" rIns="85391" bIns="42697" rtlCol="0"/>
          <a:lstStyle>
            <a:lvl1pPr algn="r">
              <a:defRPr sz="1000"/>
            </a:lvl1pPr>
          </a:lstStyle>
          <a:p>
            <a:fld id="{EA4C0380-2DE9-498B-B68D-60B46204BA80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1729"/>
            <a:ext cx="2919318" cy="493090"/>
          </a:xfrm>
          <a:prstGeom prst="rect">
            <a:avLst/>
          </a:prstGeom>
        </p:spPr>
        <p:txBody>
          <a:bodyPr vert="horz" lIns="85391" tIns="42697" rIns="85391" bIns="42697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989" y="9371729"/>
            <a:ext cx="2919318" cy="493090"/>
          </a:xfrm>
          <a:prstGeom prst="rect">
            <a:avLst/>
          </a:prstGeom>
        </p:spPr>
        <p:txBody>
          <a:bodyPr vert="horz" lIns="85391" tIns="42697" rIns="85391" bIns="42697" rtlCol="0" anchor="b"/>
          <a:lstStyle>
            <a:lvl1pPr algn="r">
              <a:defRPr sz="10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2918830" cy="495028"/>
          </a:xfrm>
          <a:prstGeom prst="rect">
            <a:avLst/>
          </a:prstGeom>
        </p:spPr>
        <p:txBody>
          <a:bodyPr vert="horz" lIns="90738" tIns="45370" rIns="90738" bIns="45370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1" y="3"/>
            <a:ext cx="2918830" cy="495028"/>
          </a:xfrm>
          <a:prstGeom prst="rect">
            <a:avLst/>
          </a:prstGeom>
        </p:spPr>
        <p:txBody>
          <a:bodyPr vert="horz" lIns="90738" tIns="45370" rIns="90738" bIns="45370" rtlCol="0"/>
          <a:lstStyle>
            <a:lvl1pPr algn="r">
              <a:defRPr sz="1000"/>
            </a:lvl1pPr>
          </a:lstStyle>
          <a:p>
            <a:fld id="{70F99883-74AE-4A2C-81B7-5B86A08198C0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8" tIns="45370" rIns="90738" bIns="4537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7"/>
            <a:ext cx="5388610" cy="3884860"/>
          </a:xfrm>
          <a:prstGeom prst="rect">
            <a:avLst/>
          </a:prstGeom>
        </p:spPr>
        <p:txBody>
          <a:bodyPr vert="horz" lIns="90738" tIns="45370" rIns="90738" bIns="4537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371289"/>
            <a:ext cx="2918830" cy="495027"/>
          </a:xfrm>
          <a:prstGeom prst="rect">
            <a:avLst/>
          </a:prstGeom>
        </p:spPr>
        <p:txBody>
          <a:bodyPr vert="horz" lIns="90738" tIns="45370" rIns="90738" bIns="45370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1" y="9371289"/>
            <a:ext cx="2918830" cy="495027"/>
          </a:xfrm>
          <a:prstGeom prst="rect">
            <a:avLst/>
          </a:prstGeom>
        </p:spPr>
        <p:txBody>
          <a:bodyPr vert="horz" lIns="90738" tIns="45370" rIns="90738" bIns="45370" rtlCol="0" anchor="b"/>
          <a:lstStyle>
            <a:lvl1pPr algn="r">
              <a:defRPr sz="10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46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53148" y="749940"/>
            <a:ext cx="2799207" cy="276328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06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4801" y="1308926"/>
            <a:ext cx="3621474" cy="8246231"/>
          </a:xfrm>
        </p:spPr>
        <p:txBody>
          <a:bodyPr>
            <a:normAutofit/>
          </a:bodyPr>
          <a:lstStyle>
            <a:lvl1pPr>
              <a:defRPr sz="1701"/>
            </a:lvl1pPr>
            <a:lvl2pPr>
              <a:defRPr sz="1360"/>
            </a:lvl2pPr>
            <a:lvl3pPr>
              <a:defRPr sz="1020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3148" y="3590584"/>
            <a:ext cx="2799207" cy="598396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510"/>
              </a:spcBef>
              <a:buNone/>
              <a:defRPr sz="1360"/>
            </a:lvl1pPr>
            <a:lvl2pPr marL="388757" indent="0">
              <a:buNone/>
              <a:defRPr sz="1020"/>
            </a:lvl2pPr>
            <a:lvl3pPr marL="777514" indent="0">
              <a:buNone/>
              <a:defRPr sz="850"/>
            </a:lvl3pPr>
            <a:lvl4pPr marL="1166271" indent="0">
              <a:buNone/>
              <a:defRPr sz="765"/>
            </a:lvl4pPr>
            <a:lvl5pPr marL="1555029" indent="0">
              <a:buNone/>
              <a:defRPr sz="765"/>
            </a:lvl5pPr>
            <a:lvl6pPr marL="1943786" indent="0">
              <a:buNone/>
              <a:defRPr sz="765"/>
            </a:lvl6pPr>
            <a:lvl7pPr marL="2332543" indent="0">
              <a:buNone/>
              <a:defRPr sz="765"/>
            </a:lvl7pPr>
            <a:lvl8pPr marL="2721300" indent="0">
              <a:buNone/>
              <a:defRPr sz="765"/>
            </a:lvl8pPr>
            <a:lvl9pPr marL="3110057" indent="0">
              <a:buNone/>
              <a:defRPr sz="76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87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4" y="7889146"/>
            <a:ext cx="4956929" cy="2326979"/>
          </a:xfrm>
        </p:spPr>
        <p:txBody>
          <a:bodyPr anchor="ctr">
            <a:normAutofit/>
          </a:bodyPr>
          <a:lstStyle>
            <a:lvl1pPr algn="r">
              <a:defRPr sz="3741" spc="17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2"/>
            <a:ext cx="7773631" cy="7271809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041"/>
            </a:lvl1pPr>
            <a:lvl2pPr marL="291568" indent="0">
              <a:buNone/>
              <a:defRPr sz="1786"/>
            </a:lvl2pPr>
            <a:lvl3pPr marL="583136" indent="0">
              <a:buNone/>
              <a:defRPr sz="1531"/>
            </a:lvl3pPr>
            <a:lvl4pPr marL="874704" indent="0">
              <a:buNone/>
              <a:defRPr sz="1275"/>
            </a:lvl4pPr>
            <a:lvl5pPr marL="1166271" indent="0">
              <a:buNone/>
              <a:defRPr sz="1275"/>
            </a:lvl5pPr>
            <a:lvl6pPr marL="1457839" indent="0">
              <a:buNone/>
              <a:defRPr sz="1275"/>
            </a:lvl6pPr>
            <a:lvl7pPr marL="1749407" indent="0">
              <a:buNone/>
              <a:defRPr sz="1275"/>
            </a:lvl7pPr>
            <a:lvl8pPr marL="2040975" indent="0">
              <a:buNone/>
              <a:defRPr sz="1275"/>
            </a:lvl8pPr>
            <a:lvl9pPr marL="2332543" indent="0">
              <a:buNone/>
              <a:defRPr sz="127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91500" y="7889146"/>
            <a:ext cx="2041088" cy="2326979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91568" indent="0">
              <a:buNone/>
              <a:defRPr sz="893"/>
            </a:lvl2pPr>
            <a:lvl3pPr marL="583136" indent="0">
              <a:buNone/>
              <a:defRPr sz="765"/>
            </a:lvl3pPr>
            <a:lvl4pPr marL="874704" indent="0">
              <a:buNone/>
              <a:defRPr sz="638"/>
            </a:lvl4pPr>
            <a:lvl5pPr marL="1166271" indent="0">
              <a:buNone/>
              <a:defRPr sz="638"/>
            </a:lvl5pPr>
            <a:lvl6pPr marL="1457839" indent="0">
              <a:buNone/>
              <a:defRPr sz="638"/>
            </a:lvl6pPr>
            <a:lvl7pPr marL="1749407" indent="0">
              <a:buNone/>
              <a:defRPr sz="638"/>
            </a:lvl7pPr>
            <a:lvl8pPr marL="2040975" indent="0">
              <a:buNone/>
              <a:defRPr sz="638"/>
            </a:lvl8pPr>
            <a:lvl9pPr marL="2332543" indent="0">
              <a:buNone/>
              <a:defRPr sz="63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348796" y="8372610"/>
            <a:ext cx="0" cy="145436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959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136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7" y="1211968"/>
            <a:ext cx="1676608" cy="8604974"/>
          </a:xfrm>
        </p:spPr>
        <p:txBody>
          <a:bodyPr vert="eaVert" lIns="45720" tIns="91440" rIns="45720" bIns="9144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767" y="1211968"/>
            <a:ext cx="4835436" cy="86049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6414849" y="529855"/>
            <a:ext cx="0" cy="58316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0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764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7775575" cy="72718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050" y="1"/>
            <a:ext cx="7771526" cy="7271810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584" y="7889144"/>
            <a:ext cx="4956929" cy="2326979"/>
          </a:xfrm>
        </p:spPr>
        <p:txBody>
          <a:bodyPr anchor="ctr">
            <a:normAutofit/>
          </a:bodyPr>
          <a:lstStyle>
            <a:lvl1pPr algn="r">
              <a:defRPr sz="3741" spc="17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91500" y="7889144"/>
            <a:ext cx="2041088" cy="232697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3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88757" indent="0" algn="ctr">
              <a:buNone/>
              <a:defRPr sz="1360"/>
            </a:lvl2pPr>
            <a:lvl3pPr marL="777514" indent="0" algn="ctr">
              <a:buNone/>
              <a:defRPr sz="1360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348796" y="8372610"/>
            <a:ext cx="0" cy="145436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308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276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7775575" cy="727181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050" y="1"/>
            <a:ext cx="7771526" cy="7271810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4" y="7889144"/>
            <a:ext cx="4956929" cy="2326979"/>
          </a:xfrm>
        </p:spPr>
        <p:txBody>
          <a:bodyPr anchor="ctr">
            <a:normAutofit/>
          </a:bodyPr>
          <a:lstStyle>
            <a:lvl1pPr algn="r">
              <a:defRPr sz="3741" b="0" spc="17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1500" y="7889144"/>
            <a:ext cx="2041088" cy="2326979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887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348796" y="8372610"/>
            <a:ext cx="0" cy="145436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17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148" y="930792"/>
            <a:ext cx="6199077" cy="238515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3148" y="3635904"/>
            <a:ext cx="3032474" cy="63991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9751" y="3635904"/>
            <a:ext cx="3032474" cy="63991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131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53148" y="930792"/>
            <a:ext cx="6199077" cy="238515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3148" y="3466731"/>
            <a:ext cx="3032474" cy="1308926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71" b="0" cap="none" baseline="0">
                <a:solidFill>
                  <a:schemeClr val="accent1"/>
                </a:solidFill>
                <a:latin typeface="+mn-lt"/>
              </a:defRPr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148" y="4720295"/>
            <a:ext cx="3032474" cy="5314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9751" y="3466731"/>
            <a:ext cx="3032474" cy="1308926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871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marL="0" lvl="0" indent="0" algn="l" defTabSz="777514" rtl="0" eaLnBrk="1" latinLnBrk="0" hangingPunct="1">
              <a:lnSpc>
                <a:spcPct val="90000"/>
              </a:lnSpc>
              <a:spcBef>
                <a:spcPts val="1531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9751" y="4720295"/>
            <a:ext cx="3032474" cy="5314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8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09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4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88938" y="10109200"/>
            <a:ext cx="1814512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655888" y="10109200"/>
            <a:ext cx="2463800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572125" y="10109200"/>
            <a:ext cx="1814513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89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3148" y="930792"/>
            <a:ext cx="6199077" cy="2385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3149" y="3635904"/>
            <a:ext cx="6199078" cy="63991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3150" y="10291715"/>
            <a:ext cx="1373827" cy="43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CB738FA-7C4C-0845-BB42-5D9BC3AC247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88631" y="10291715"/>
            <a:ext cx="3763717" cy="43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1622" y="10291715"/>
            <a:ext cx="620966" cy="43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1E2F2E7-AB93-3F46-A354-39B52B0BB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85973" y="1314276"/>
            <a:ext cx="0" cy="145436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02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777514" rtl="0" eaLnBrk="1" latinLnBrk="0" hangingPunct="1">
        <a:lnSpc>
          <a:spcPct val="80000"/>
        </a:lnSpc>
        <a:spcBef>
          <a:spcPct val="0"/>
        </a:spcBef>
        <a:buNone/>
        <a:defRPr kumimoji="1" sz="3741" kern="1200" cap="all" spc="8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77751" indent="-77751" algn="l" defTabSz="777514" rtl="0" eaLnBrk="1" latinLnBrk="0" hangingPunct="1">
        <a:lnSpc>
          <a:spcPct val="90000"/>
        </a:lnSpc>
        <a:spcBef>
          <a:spcPts val="1020"/>
        </a:spcBef>
        <a:spcAft>
          <a:spcPts val="17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225479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360" kern="1200">
          <a:solidFill>
            <a:schemeClr val="tx1"/>
          </a:solidFill>
          <a:latin typeface="+mn-lt"/>
          <a:ea typeface="+mn-ea"/>
          <a:cs typeface="+mn-cs"/>
        </a:defRPr>
      </a:lvl2pPr>
      <a:lvl3pPr marL="380982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3pPr>
      <a:lvl4pPr marL="505384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4pPr>
      <a:lvl5pPr marL="660887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5pPr>
      <a:lvl6pPr marL="777514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6pPr>
      <a:lvl7pPr marL="901917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7pPr>
      <a:lvl8pPr marL="1034094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8pPr>
      <a:lvl9pPr marL="1158496" indent="-116627" algn="l" defTabSz="777514" rtl="0" eaLnBrk="1" latinLnBrk="0" hangingPunct="1">
        <a:lnSpc>
          <a:spcPct val="90000"/>
        </a:lnSpc>
        <a:spcBef>
          <a:spcPts val="170"/>
        </a:spcBef>
        <a:spcAft>
          <a:spcPts val="340"/>
        </a:spcAft>
        <a:buClr>
          <a:schemeClr val="accent1"/>
        </a:buClr>
        <a:buFont typeface="Wingdings 3" pitchFamily="18" charset="2"/>
        <a:buChar char=""/>
        <a:defRPr kumimoji="1" sz="10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A07BF0A-6CD6-7538-44A1-90D2131ADC3B}"/>
              </a:ext>
            </a:extLst>
          </p:cNvPr>
          <p:cNvSpPr/>
          <p:nvPr/>
        </p:nvSpPr>
        <p:spPr>
          <a:xfrm>
            <a:off x="12314" y="-97676"/>
            <a:ext cx="7775575" cy="7729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ja-JP" sz="2400" dirty="0">
              <a:solidFill>
                <a:srgbClr val="FF0000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1" name="object 2"/>
          <p:cNvSpPr txBox="1"/>
          <p:nvPr/>
        </p:nvSpPr>
        <p:spPr>
          <a:xfrm>
            <a:off x="-14746" y="-104486"/>
            <a:ext cx="7805069" cy="2828980"/>
          </a:xfrm>
          <a:prstGeom prst="rect">
            <a:avLst/>
          </a:prstGeom>
          <a:solidFill>
            <a:srgbClr val="00B0F0"/>
          </a:solidFill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215"/>
              </a:spcBef>
            </a:pPr>
            <a:r>
              <a:rPr lang="ja-JP" altLang="en-US" sz="3200" b="1" spc="15" dirty="0">
                <a:solidFill>
                  <a:schemeClr val="accent2">
                    <a:lumMod val="75000"/>
                  </a:schemeClr>
                </a:solidFill>
                <a:latin typeface="+mn-ea"/>
                <a:cs typeface="PMingLiU"/>
              </a:rPr>
              <a:t>  　　　  </a:t>
            </a:r>
            <a:r>
              <a:rPr lang="ja-JP" altLang="en-US" sz="2800" b="1" spc="15" dirty="0">
                <a:solidFill>
                  <a:srgbClr val="FFFFFF"/>
                </a:solidFill>
                <a:latin typeface="+mn-ea"/>
                <a:cs typeface="PMingLiU"/>
              </a:rPr>
              <a:t>新潟県主催　</a:t>
            </a:r>
            <a:r>
              <a:rPr lang="ja-JP" altLang="en-US" sz="1800" b="1" spc="15" dirty="0">
                <a:solidFill>
                  <a:schemeClr val="bg1"/>
                </a:solidFill>
                <a:latin typeface="+mn-ea"/>
                <a:cs typeface="PMingLiU"/>
              </a:rPr>
              <a:t>” にいがた</a:t>
            </a:r>
            <a:r>
              <a:rPr lang="ja-JP" altLang="en-US" sz="1200" b="1" spc="15" dirty="0">
                <a:solidFill>
                  <a:schemeClr val="bg1"/>
                </a:solidFill>
                <a:latin typeface="+mn-ea"/>
                <a:cs typeface="PMingLiU"/>
              </a:rPr>
              <a:t>の</a:t>
            </a:r>
            <a:r>
              <a:rPr lang="ja-JP" altLang="en-US" sz="1800" b="1" spc="15" dirty="0">
                <a:solidFill>
                  <a:schemeClr val="bg1"/>
                </a:solidFill>
                <a:latin typeface="+mn-ea"/>
                <a:cs typeface="PMingLiU"/>
              </a:rPr>
              <a:t>しんがた “  セミナー　　</a:t>
            </a:r>
            <a:endParaRPr lang="en-US" altLang="ja-JP" sz="1800" b="1" spc="15" dirty="0">
              <a:solidFill>
                <a:schemeClr val="bg1"/>
              </a:solidFill>
              <a:latin typeface="+mn-ea"/>
              <a:cs typeface="PMingLiU"/>
            </a:endParaRPr>
          </a:p>
          <a:p>
            <a:pPr marL="12700" marR="5080">
              <a:lnSpc>
                <a:spcPts val="4700"/>
              </a:lnSpc>
              <a:spcBef>
                <a:spcPts val="215"/>
              </a:spcBef>
            </a:pPr>
            <a:r>
              <a:rPr lang="ja-JP" altLang="en-US" sz="3600" b="1" spc="15" dirty="0">
                <a:solidFill>
                  <a:schemeClr val="bg1"/>
                </a:solidFill>
                <a:latin typeface="+mn-ea"/>
                <a:cs typeface="PMingLiU"/>
              </a:rPr>
              <a:t>　　 　 素材開発の新たなアプローチ</a:t>
            </a:r>
            <a:endParaRPr lang="en-US" altLang="ja-JP" sz="3600" b="1" spc="15" dirty="0">
              <a:solidFill>
                <a:schemeClr val="bg1"/>
              </a:solidFill>
              <a:latin typeface="+mn-ea"/>
              <a:cs typeface="PMingLiU"/>
            </a:endParaRPr>
          </a:p>
          <a:p>
            <a:pPr lvl="0" algn="ctr">
              <a:defRPr/>
            </a:pPr>
            <a:endParaRPr lang="en-US" altLang="ja-JP" sz="1600" dirty="0">
              <a:solidFill>
                <a:srgbClr val="FFFFFF"/>
              </a:solidFill>
              <a:latin typeface="+mn-ea"/>
            </a:endParaRPr>
          </a:p>
          <a:p>
            <a:pPr lvl="0">
              <a:defRPr/>
            </a:pPr>
            <a:r>
              <a:rPr lang="ja-JP" altLang="en-US" sz="1600" dirty="0">
                <a:solidFill>
                  <a:srgbClr val="FFFFFF"/>
                </a:solidFill>
                <a:latin typeface="+mn-ea"/>
              </a:rPr>
              <a:t> ・商品に新たな価値を加えることで、どのような未来が拓かれるのか？</a:t>
            </a:r>
            <a:endParaRPr lang="en-US" altLang="ja-JP" sz="1600" dirty="0">
              <a:solidFill>
                <a:srgbClr val="FFFFFF"/>
              </a:solidFill>
              <a:latin typeface="+mn-ea"/>
            </a:endParaRPr>
          </a:p>
          <a:p>
            <a:pPr lvl="0">
              <a:defRPr/>
            </a:pPr>
            <a:r>
              <a:rPr lang="ja-JP" altLang="en-US" sz="1600" dirty="0">
                <a:solidFill>
                  <a:srgbClr val="FFFFFF"/>
                </a:solidFill>
                <a:latin typeface="+mn-ea"/>
              </a:rPr>
              <a:t> ・どうしたら価値ある商品を生み出せるのか？今ある商品の価値を</a:t>
            </a:r>
            <a:r>
              <a:rPr lang="en-US" altLang="ja-JP" sz="1600" dirty="0">
                <a:solidFill>
                  <a:srgbClr val="FFFFFF"/>
                </a:solidFill>
                <a:latin typeface="+mn-ea"/>
              </a:rPr>
              <a:t>UP</a:t>
            </a:r>
            <a:r>
              <a:rPr lang="ja-JP" altLang="en-US" sz="1600" dirty="0">
                <a:solidFill>
                  <a:srgbClr val="FFFFFF"/>
                </a:solidFill>
                <a:latin typeface="+mn-ea"/>
              </a:rPr>
              <a:t>できるのか？</a:t>
            </a:r>
            <a:endParaRPr lang="en-US" altLang="ja-JP" sz="1600" dirty="0">
              <a:solidFill>
                <a:srgbClr val="FFFFFF"/>
              </a:solidFill>
              <a:latin typeface="+mn-ea"/>
            </a:endParaRPr>
          </a:p>
          <a:p>
            <a:pPr lvl="0" algn="ctr">
              <a:defRPr/>
            </a:pPr>
            <a:r>
              <a:rPr lang="ja-JP" altLang="en-US" sz="1600" dirty="0">
                <a:solidFill>
                  <a:srgbClr val="FFFFFF"/>
                </a:solidFill>
                <a:latin typeface="+mn-ea"/>
              </a:rPr>
              <a:t>→　ヒントとなる様々な取組・成功事例をご紹介いただきます。</a:t>
            </a:r>
            <a:endParaRPr lang="en-US" altLang="ja-JP" sz="1600" dirty="0">
              <a:solidFill>
                <a:srgbClr val="FFFFFF"/>
              </a:solidFill>
              <a:latin typeface="+mn-ea"/>
            </a:endParaRPr>
          </a:p>
          <a:p>
            <a:pPr marL="12700" marR="5080">
              <a:lnSpc>
                <a:spcPts val="4700"/>
              </a:lnSpc>
              <a:spcBef>
                <a:spcPts val="215"/>
              </a:spcBef>
            </a:pPr>
            <a:r>
              <a:rPr lang="ja-JP" altLang="en-US" sz="1600" spc="15" dirty="0">
                <a:solidFill>
                  <a:schemeClr val="accent2">
                    <a:lumMod val="75000"/>
                  </a:schemeClr>
                </a:solidFill>
                <a:latin typeface="+mn-ea"/>
                <a:cs typeface="PMingLiU"/>
              </a:rPr>
              <a:t>　　　　　</a:t>
            </a:r>
            <a:r>
              <a:rPr lang="ja-JP" altLang="en-US" sz="2800" b="1" spc="15" dirty="0">
                <a:solidFill>
                  <a:schemeClr val="accent2">
                    <a:lumMod val="75000"/>
                  </a:schemeClr>
                </a:solidFill>
                <a:latin typeface="+mn-ea"/>
                <a:cs typeface="PMingLiU"/>
              </a:rPr>
              <a:t>　　　　　　　　　　　　　　　　　　　　　　　　</a:t>
            </a:r>
            <a:endParaRPr lang="en-US" altLang="ja-JP" sz="4800" b="1" dirty="0">
              <a:solidFill>
                <a:schemeClr val="bg1"/>
              </a:solidFill>
              <a:latin typeface="+mn-ea"/>
              <a:cs typeface="PMingLiU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6682" y="2388050"/>
            <a:ext cx="7912288" cy="2308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8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2026</a:t>
            </a: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1/16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Fri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14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：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00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受付開始</a:t>
            </a:r>
            <a:endParaRPr lang="en-US" altLang="ja-JP" sz="1800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400" dirty="0">
              <a:solidFill>
                <a:srgbClr val="0070C0"/>
              </a:solidFill>
              <a:latin typeface="+mn-ea"/>
            </a:endParaRPr>
          </a:p>
          <a:p>
            <a:endParaRPr lang="en-US" altLang="ja-JP" sz="2400" dirty="0">
              <a:solidFill>
                <a:srgbClr val="0070C0"/>
              </a:solidFill>
              <a:latin typeface="+mn-ea"/>
            </a:endParaRPr>
          </a:p>
          <a:p>
            <a:endParaRPr lang="en-US" altLang="ja-JP" sz="2400" dirty="0">
              <a:solidFill>
                <a:srgbClr val="0070C0"/>
              </a:solidFill>
              <a:latin typeface="+mn-ea"/>
            </a:endParaRPr>
          </a:p>
          <a:p>
            <a:endParaRPr lang="en-US" altLang="ja-JP" sz="24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-46416" y="7055564"/>
            <a:ext cx="8075152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endParaRPr lang="en-US" altLang="ja-JP" sz="800" dirty="0">
              <a:solidFill>
                <a:srgbClr val="0070C0"/>
              </a:solidFill>
              <a:latin typeface="+mn-ea"/>
            </a:endParaRPr>
          </a:p>
          <a:p>
            <a:r>
              <a:rPr lang="ja-JP" altLang="en-US" sz="1600" dirty="0">
                <a:solidFill>
                  <a:srgbClr val="0070C0"/>
                </a:solidFill>
                <a:latin typeface="+mn-ea"/>
              </a:rPr>
              <a:t>場所  朱鷺メッセ　新潟コンベンションセンター    </a:t>
            </a:r>
            <a:r>
              <a:rPr lang="en-US" altLang="ja-JP" sz="1600" dirty="0">
                <a:solidFill>
                  <a:srgbClr val="0070C0"/>
                </a:solidFill>
                <a:latin typeface="+mn-ea"/>
              </a:rPr>
              <a:t>3</a:t>
            </a:r>
            <a:r>
              <a:rPr lang="ja-JP" altLang="en-US" sz="1600" dirty="0">
                <a:solidFill>
                  <a:srgbClr val="0070C0"/>
                </a:solidFill>
                <a:latin typeface="+mn-ea"/>
              </a:rPr>
              <a:t>階小会議室 </a:t>
            </a:r>
            <a:r>
              <a:rPr lang="en-US" altLang="ja-JP" sz="1600" dirty="0">
                <a:solidFill>
                  <a:srgbClr val="0070C0"/>
                </a:solidFill>
                <a:latin typeface="+mn-ea"/>
              </a:rPr>
              <a:t>303</a:t>
            </a:r>
            <a:r>
              <a:rPr lang="ja-JP" altLang="en-US" sz="1600" dirty="0">
                <a:solidFill>
                  <a:srgbClr val="0070C0"/>
                </a:solidFill>
                <a:latin typeface="+mn-ea"/>
              </a:rPr>
              <a:t>・</a:t>
            </a:r>
            <a:r>
              <a:rPr lang="en-US" altLang="ja-JP" sz="1600" dirty="0">
                <a:solidFill>
                  <a:srgbClr val="0070C0"/>
                </a:solidFill>
                <a:latin typeface="+mn-ea"/>
              </a:rPr>
              <a:t>304</a:t>
            </a:r>
          </a:p>
          <a:p>
            <a:r>
              <a:rPr lang="ja-JP" altLang="en-US" sz="1600" dirty="0">
                <a:solidFill>
                  <a:srgbClr val="0070C0"/>
                </a:solidFill>
                <a:latin typeface="+mn-ea"/>
              </a:rPr>
              <a:t>　　　　（新潟市中央区万代島</a:t>
            </a:r>
            <a:r>
              <a:rPr lang="en-US" altLang="ja-JP" sz="1600" dirty="0">
                <a:solidFill>
                  <a:srgbClr val="0070C0"/>
                </a:solidFill>
                <a:latin typeface="+mn-ea"/>
              </a:rPr>
              <a:t>6-1</a:t>
            </a:r>
            <a:r>
              <a:rPr lang="ja-JP" altLang="en-US" sz="1600" dirty="0">
                <a:solidFill>
                  <a:srgbClr val="0070C0"/>
                </a:solidFill>
                <a:latin typeface="+mn-ea"/>
              </a:rPr>
              <a:t>）　　　　　</a:t>
            </a:r>
            <a:endParaRPr lang="en-US" altLang="ja-JP" sz="16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6" name="正方形/長方形 5"/>
          <p:cNvSpPr/>
          <p:nvPr/>
        </p:nvSpPr>
        <p:spPr>
          <a:xfrm rot="2698295">
            <a:off x="866868" y="1875776"/>
            <a:ext cx="1440000" cy="1440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6720090-0EC6-384F-3633-D6E89AC3377E}"/>
              </a:ext>
            </a:extLst>
          </p:cNvPr>
          <p:cNvSpPr txBox="1"/>
          <p:nvPr/>
        </p:nvSpPr>
        <p:spPr>
          <a:xfrm>
            <a:off x="8861158" y="5801327"/>
            <a:ext cx="1075424" cy="1200329"/>
          </a:xfrm>
          <a:prstGeom prst="rect">
            <a:avLst/>
          </a:prstGeom>
          <a:solidFill>
            <a:srgbClr val="61D4FF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800" dirty="0">
                <a:solidFill>
                  <a:srgbClr val="0070C0"/>
                </a:solidFill>
                <a:latin typeface="+mn-ea"/>
              </a:rPr>
              <a:t>セミナー</a:t>
            </a:r>
            <a:endParaRPr kumimoji="1" lang="en-US" altLang="ja-JP" sz="1800" dirty="0">
              <a:solidFill>
                <a:srgbClr val="0070C0"/>
              </a:solidFill>
              <a:latin typeface="+mn-ea"/>
            </a:endParaRPr>
          </a:p>
          <a:p>
            <a:r>
              <a:rPr kumimoji="1" lang="ja-JP" altLang="en-US" sz="1800" dirty="0">
                <a:solidFill>
                  <a:srgbClr val="0070C0"/>
                </a:solidFill>
                <a:latin typeface="+mn-ea"/>
              </a:rPr>
              <a:t>案内</a:t>
            </a:r>
            <a:r>
              <a:rPr kumimoji="1" lang="en-US" altLang="ja-JP" sz="1800" dirty="0">
                <a:solidFill>
                  <a:srgbClr val="0070C0"/>
                </a:solidFill>
                <a:latin typeface="+mn-ea"/>
              </a:rPr>
              <a:t>QR</a:t>
            </a:r>
            <a:r>
              <a:rPr kumimoji="1" lang="ja-JP" altLang="en-US" sz="1800" dirty="0">
                <a:solidFill>
                  <a:srgbClr val="0070C0"/>
                </a:solidFill>
                <a:latin typeface="+mn-ea"/>
              </a:rPr>
              <a:t>コード</a:t>
            </a:r>
            <a:endParaRPr kumimoji="1" lang="en-US" altLang="ja-JP" sz="18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BFD08BD-7948-E4E1-3B39-ECAA048178A7}"/>
              </a:ext>
            </a:extLst>
          </p:cNvPr>
          <p:cNvSpPr txBox="1"/>
          <p:nvPr/>
        </p:nvSpPr>
        <p:spPr>
          <a:xfrm>
            <a:off x="-38950" y="7703799"/>
            <a:ext cx="7844019" cy="1054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1600" dirty="0">
                <a:solidFill>
                  <a:srgbClr val="0070C0"/>
                </a:solidFill>
                <a:latin typeface="+mn-ea"/>
              </a:rPr>
              <a:t>申込  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①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裏面申込用紙に必要事項をご記入の上、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FAX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・メールにてお申し込みください。　　　　</a:t>
            </a:r>
            <a:endParaRPr lang="en-US" altLang="ja-JP" sz="1100" dirty="0">
              <a:solidFill>
                <a:srgbClr val="0070C0"/>
              </a:solidFill>
              <a:latin typeface="+mn-ea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          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　　　　　　　　　　　　　　　　　　　　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 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➁メールで直接または協議会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HP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お問い合わせフォームから</a:t>
            </a:r>
            <a:endParaRPr lang="en-US" altLang="ja-JP" sz="1100" dirty="0">
              <a:solidFill>
                <a:srgbClr val="0070C0"/>
              </a:solidFill>
              <a:latin typeface="+mn-ea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　　　　　　　　　　　　　　　　　　　　　　　　「セミナー申し込み」</a:t>
            </a:r>
            <a:r>
              <a:rPr lang="ja-JP" altLang="en-US" sz="1100">
                <a:solidFill>
                  <a:srgbClr val="0070C0"/>
                </a:solidFill>
                <a:latin typeface="+mn-ea"/>
              </a:rPr>
              <a:t>「会場参加、</a:t>
            </a:r>
            <a:r>
              <a:rPr lang="en-US" altLang="ja-JP" sz="1100">
                <a:solidFill>
                  <a:srgbClr val="0070C0"/>
                </a:solidFill>
                <a:latin typeface="+mn-ea"/>
              </a:rPr>
              <a:t>ZOOM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参加、アンケートのみ」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                                                         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　　　「　　　　　　　　　　　　　　　　　　　　　　　　を明記し裏面必要事項を入力の上お申し込みください。</a:t>
            </a:r>
            <a:endParaRPr lang="en-US" altLang="ja-JP" sz="1100" dirty="0">
              <a:solidFill>
                <a:srgbClr val="0070C0"/>
              </a:solidFill>
              <a:latin typeface="+mn-ea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 　　　　　　　　　　　　　　　　　　　　　　　　</a:t>
            </a:r>
            <a:endParaRPr kumimoji="1" lang="en-US" altLang="ja-JP" sz="14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0DD5C8E-E1CB-7E33-2D18-239CD136164B}"/>
              </a:ext>
            </a:extLst>
          </p:cNvPr>
          <p:cNvSpPr txBox="1"/>
          <p:nvPr/>
        </p:nvSpPr>
        <p:spPr>
          <a:xfrm>
            <a:off x="3564746" y="9473286"/>
            <a:ext cx="394958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 〒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950-0078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　新潟市中央区万代島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5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番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1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号　</a:t>
            </a:r>
            <a:endParaRPr lang="en-US" altLang="ja-JP" sz="1100" dirty="0">
              <a:solidFill>
                <a:srgbClr val="0070C0"/>
              </a:solidFill>
              <a:latin typeface="+mn-ea"/>
            </a:endParaRPr>
          </a:p>
          <a:p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　　　　　　  　万代島ビル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10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階　</a:t>
            </a:r>
            <a:endParaRPr lang="en-US" altLang="ja-JP" sz="1100" dirty="0">
              <a:solidFill>
                <a:srgbClr val="0070C0"/>
              </a:solidFill>
              <a:latin typeface="+mn-ea"/>
            </a:endParaRPr>
          </a:p>
          <a:p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 TEL</a:t>
            </a:r>
            <a:r>
              <a:rPr lang="ja-JP" altLang="en-US" sz="1100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025-246-4233   </a:t>
            </a:r>
          </a:p>
          <a:p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  FAX 025-250-1117</a:t>
            </a:r>
          </a:p>
          <a:p>
            <a:r>
              <a:rPr kumimoji="1" lang="ja-JP" altLang="en-US" sz="1100" dirty="0">
                <a:solidFill>
                  <a:srgbClr val="0070C0"/>
                </a:solidFill>
                <a:latin typeface="+mn-ea"/>
              </a:rPr>
              <a:t>  ✉　</a:t>
            </a:r>
            <a:r>
              <a:rPr kumimoji="1" lang="en-US" altLang="ja-JP" sz="1100" dirty="0">
                <a:solidFill>
                  <a:srgbClr val="0070C0"/>
                </a:solidFill>
                <a:latin typeface="+mn-ea"/>
              </a:rPr>
              <a:t>info@kenbikyou</a:t>
            </a:r>
            <a:r>
              <a:rPr lang="en-US" altLang="ja-JP" sz="1100" dirty="0">
                <a:solidFill>
                  <a:srgbClr val="0070C0"/>
                </a:solidFill>
                <a:latin typeface="+mn-ea"/>
              </a:rPr>
              <a:t>.jp</a:t>
            </a:r>
            <a:endParaRPr kumimoji="1" lang="ja-JP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5C7810-07AD-BE45-4D94-F716ECEE0620}"/>
              </a:ext>
            </a:extLst>
          </p:cNvPr>
          <p:cNvSpPr txBox="1"/>
          <p:nvPr/>
        </p:nvSpPr>
        <p:spPr>
          <a:xfrm>
            <a:off x="-52950" y="3288742"/>
            <a:ext cx="7921789" cy="299889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altLang="ja-JP" sz="2400" dirty="0">
              <a:solidFill>
                <a:srgbClr val="EAEAEA"/>
              </a:solidFill>
              <a:latin typeface="+mn-ea"/>
            </a:endParaRPr>
          </a:p>
          <a:p>
            <a:r>
              <a:rPr lang="en-US" altLang="ja-JP" sz="2400" dirty="0">
                <a:solidFill>
                  <a:srgbClr val="FFFFFF"/>
                </a:solidFill>
                <a:latin typeface="+mn-ea"/>
              </a:rPr>
              <a:t>【</a:t>
            </a:r>
            <a:r>
              <a:rPr lang="ja-JP" altLang="en-US" sz="2400" dirty="0">
                <a:solidFill>
                  <a:srgbClr val="FFFFFF"/>
                </a:solidFill>
                <a:latin typeface="+mn-ea"/>
              </a:rPr>
              <a:t>第</a:t>
            </a:r>
            <a:r>
              <a:rPr lang="en-US" altLang="ja-JP" sz="2400" dirty="0">
                <a:solidFill>
                  <a:srgbClr val="FFFFFF"/>
                </a:solidFill>
                <a:latin typeface="+mn-ea"/>
              </a:rPr>
              <a:t>1</a:t>
            </a:r>
            <a:r>
              <a:rPr lang="ja-JP" altLang="en-US" sz="2400" dirty="0">
                <a:solidFill>
                  <a:srgbClr val="FFFFFF"/>
                </a:solidFill>
                <a:latin typeface="+mn-ea"/>
              </a:rPr>
              <a:t>部</a:t>
            </a:r>
            <a:r>
              <a:rPr lang="en-US" altLang="ja-JP" sz="2400" dirty="0">
                <a:solidFill>
                  <a:srgbClr val="FFFFFF"/>
                </a:solidFill>
                <a:latin typeface="+mn-ea"/>
              </a:rPr>
              <a:t>】</a:t>
            </a:r>
            <a:r>
              <a:rPr lang="ja-JP" altLang="en-US" sz="2400" dirty="0">
                <a:solidFill>
                  <a:srgbClr val="EAEAEA"/>
                </a:solidFill>
                <a:latin typeface="+mn-ea"/>
              </a:rPr>
              <a:t>　</a:t>
            </a:r>
            <a:r>
              <a:rPr lang="ja-JP" altLang="en-US" sz="2400" dirty="0">
                <a:solidFill>
                  <a:srgbClr val="FFFFFF"/>
                </a:solidFill>
                <a:latin typeface="+mn-ea"/>
              </a:rPr>
              <a:t>講演会　</a:t>
            </a:r>
            <a:r>
              <a:rPr lang="en-US" altLang="ja-JP" sz="2400" dirty="0">
                <a:solidFill>
                  <a:srgbClr val="FFFFFF"/>
                </a:solidFill>
                <a:latin typeface="+mn-ea"/>
              </a:rPr>
              <a:t>14</a:t>
            </a:r>
            <a:r>
              <a:rPr lang="ja-JP" altLang="en-US" sz="2400" dirty="0">
                <a:solidFill>
                  <a:srgbClr val="FFFFFF"/>
                </a:solidFill>
                <a:latin typeface="+mn-ea"/>
              </a:rPr>
              <a:t>：</a:t>
            </a:r>
            <a:r>
              <a:rPr lang="en-US" altLang="ja-JP" sz="2400" dirty="0">
                <a:solidFill>
                  <a:srgbClr val="FFFFFF"/>
                </a:solidFill>
                <a:latin typeface="+mn-ea"/>
              </a:rPr>
              <a:t>30</a:t>
            </a:r>
            <a:r>
              <a:rPr lang="ja-JP" altLang="en-US" sz="2400" dirty="0">
                <a:solidFill>
                  <a:srgbClr val="FFFFFF"/>
                </a:solidFill>
                <a:latin typeface="+mn-ea"/>
              </a:rPr>
              <a:t>～</a:t>
            </a:r>
            <a:r>
              <a:rPr lang="en-US" altLang="ja-JP" sz="2400" dirty="0">
                <a:solidFill>
                  <a:srgbClr val="FFFFFF"/>
                </a:solidFill>
                <a:latin typeface="+mn-ea"/>
              </a:rPr>
              <a:t>15</a:t>
            </a:r>
            <a:r>
              <a:rPr lang="ja-JP" altLang="en-US" sz="2400" dirty="0">
                <a:solidFill>
                  <a:srgbClr val="FFFFFF"/>
                </a:solidFill>
                <a:latin typeface="+mn-ea"/>
              </a:rPr>
              <a:t>：</a:t>
            </a:r>
            <a:r>
              <a:rPr lang="en-US" altLang="ja-JP" sz="2400" dirty="0">
                <a:solidFill>
                  <a:srgbClr val="FFFFFF"/>
                </a:solidFill>
                <a:latin typeface="+mn-ea"/>
              </a:rPr>
              <a:t>40</a:t>
            </a:r>
            <a:endParaRPr lang="en-US" altLang="ja-JP" sz="2000" dirty="0">
              <a:solidFill>
                <a:srgbClr val="FFFFFF"/>
              </a:solidFill>
              <a:latin typeface="+mn-ea"/>
            </a:endParaRPr>
          </a:p>
          <a:p>
            <a:pPr>
              <a:lnSpc>
                <a:spcPts val="1700"/>
              </a:lnSpc>
            </a:pPr>
            <a:r>
              <a:rPr lang="ja-JP" altLang="en-US" sz="1400" dirty="0">
                <a:solidFill>
                  <a:srgbClr val="FFFFFF"/>
                </a:solidFill>
                <a:latin typeface="+mn-ea"/>
              </a:rPr>
              <a:t>　　　　　　　　　　　　　　　　 ヒューマン・メタボローム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lang="ja-JP" altLang="en-US" sz="1400" dirty="0">
                <a:solidFill>
                  <a:srgbClr val="FFFFFF"/>
                </a:solidFill>
                <a:latin typeface="+mn-ea"/>
              </a:rPr>
              <a:t>テクノロジーズ（株）</a:t>
            </a:r>
            <a:endParaRPr lang="en-US" altLang="ja-JP" sz="1400" dirty="0">
              <a:solidFill>
                <a:srgbClr val="FFFFFF"/>
              </a:solidFill>
              <a:latin typeface="+mn-ea"/>
            </a:endParaRPr>
          </a:p>
          <a:p>
            <a:pPr>
              <a:lnSpc>
                <a:spcPts val="1700"/>
              </a:lnSpc>
            </a:pPr>
            <a:r>
              <a:rPr lang="ja-JP" altLang="en-US" sz="1400" dirty="0">
                <a:solidFill>
                  <a:srgbClr val="FFFFFF"/>
                </a:solidFill>
                <a:latin typeface="+mn-ea"/>
              </a:rPr>
              <a:t>　　　　　　　</a:t>
            </a:r>
            <a:r>
              <a:rPr lang="ja-JP" altLang="en-US" sz="1100" dirty="0">
                <a:solidFill>
                  <a:srgbClr val="FFFFFF"/>
                </a:solidFill>
                <a:latin typeface="+mn-ea"/>
              </a:rPr>
              <a:t>　　　　　　　　　　　　　事業開発部長　チーフアライアンスオフィサー　亀谷　直孝氏</a:t>
            </a:r>
            <a:endParaRPr lang="en-US" altLang="ja-JP" sz="1100" dirty="0">
              <a:solidFill>
                <a:srgbClr val="FFFFFF"/>
              </a:solidFill>
              <a:latin typeface="+mn-ea"/>
            </a:endParaRPr>
          </a:p>
          <a:p>
            <a:pPr>
              <a:lnSpc>
                <a:spcPts val="1700"/>
              </a:lnSpc>
            </a:pPr>
            <a:endParaRPr lang="en-US" altLang="ja-JP" sz="11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1700"/>
              </a:lnSpc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　　　　　</a:t>
            </a:r>
            <a:endParaRPr lang="en-US" altLang="ja-JP" sz="1100" dirty="0">
              <a:solidFill>
                <a:schemeClr val="bg1"/>
              </a:solidFill>
              <a:latin typeface="+mn-ea"/>
            </a:endParaRPr>
          </a:p>
          <a:p>
            <a:pPr marL="0" marR="0" lvl="0" indent="0" algn="l" defTabSz="1019007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EAEAEA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　　  </a:t>
            </a:r>
            <a:r>
              <a:rPr lang="ja-JP" altLang="en-US" sz="24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会　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15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：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40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～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16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：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00</a:t>
            </a:r>
          </a:p>
          <a:p>
            <a:pPr marL="0" marR="0" lvl="0" indent="0" algn="l" defTabSz="1019007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  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新潟バイオリサーチパーク（株）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　　　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　　　　　　　　　　</a:t>
            </a:r>
            <a:r>
              <a:rPr lang="ja-JP" altLang="en-US" sz="1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代表取締役社長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後藤　博　氏</a:t>
            </a:r>
            <a:r>
              <a:rPr lang="ja-JP" altLang="en-US" sz="24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endParaRPr lang="en-US" altLang="ja-JP" sz="1100" dirty="0">
              <a:solidFill>
                <a:srgbClr val="FFFFFF"/>
              </a:solidFill>
              <a:latin typeface="+mn-ea"/>
            </a:endParaRPr>
          </a:p>
          <a:p>
            <a:pPr>
              <a:lnSpc>
                <a:spcPts val="1700"/>
              </a:lnSpc>
            </a:pPr>
            <a:endParaRPr lang="en-US" altLang="ja-JP" sz="11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1700"/>
              </a:lnSpc>
            </a:pPr>
            <a:endParaRPr lang="en-US" altLang="ja-JP" sz="11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1700"/>
              </a:lnSpc>
            </a:pPr>
            <a:endParaRPr lang="en-US" altLang="ja-JP" sz="11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B6A05B2-155B-51F9-A322-950BB6836B62}"/>
              </a:ext>
            </a:extLst>
          </p:cNvPr>
          <p:cNvSpPr txBox="1"/>
          <p:nvPr/>
        </p:nvSpPr>
        <p:spPr>
          <a:xfrm>
            <a:off x="4525301" y="10412005"/>
            <a:ext cx="188478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0070C0"/>
                </a:solidFill>
              </a:rPr>
              <a:t>健康ビジネス協議会</a:t>
            </a:r>
            <a:r>
              <a:rPr kumimoji="1" lang="en-US" altLang="ja-JP" sz="1000" b="1" dirty="0">
                <a:solidFill>
                  <a:srgbClr val="0070C0"/>
                </a:solidFill>
              </a:rPr>
              <a:t>HP</a:t>
            </a:r>
            <a:r>
              <a:rPr kumimoji="1" lang="ja-JP" altLang="en-US" sz="1000" b="1" dirty="0">
                <a:solidFill>
                  <a:srgbClr val="0070C0"/>
                </a:solidFill>
              </a:rPr>
              <a:t>　　</a:t>
            </a:r>
            <a:r>
              <a:rPr kumimoji="1" lang="en-US" altLang="ja-JP" sz="1000" b="1" dirty="0">
                <a:solidFill>
                  <a:srgbClr val="0070C0"/>
                </a:solidFill>
              </a:rPr>
              <a:t>➡</a:t>
            </a:r>
          </a:p>
          <a:p>
            <a:r>
              <a:rPr kumimoji="1" lang="ja-JP" altLang="en-US" sz="1000" b="1" dirty="0">
                <a:solidFill>
                  <a:srgbClr val="0070C0"/>
                </a:solidFill>
              </a:rPr>
              <a:t>お問い合わせフォーム　</a:t>
            </a:r>
            <a:r>
              <a:rPr kumimoji="1" lang="ja-JP" altLang="en-US" sz="1400" b="1" dirty="0">
                <a:solidFill>
                  <a:srgbClr val="0070C0"/>
                </a:solidFill>
              </a:rPr>
              <a:t>　　　　　　　　　　　　　</a:t>
            </a:r>
            <a:endParaRPr kumimoji="1" lang="en-US" altLang="ja-JP" sz="1400" b="1" dirty="0">
              <a:solidFill>
                <a:srgbClr val="0070C0"/>
              </a:solidFill>
            </a:endParaRPr>
          </a:p>
          <a:p>
            <a:r>
              <a:rPr kumimoji="1" lang="ja-JP" altLang="en-US" sz="1400" b="1" dirty="0">
                <a:solidFill>
                  <a:srgbClr val="0070C0"/>
                </a:solidFill>
              </a:rPr>
              <a:t>　　　　　</a:t>
            </a:r>
            <a:endParaRPr lang="en-US" altLang="ja-JP" sz="2800" b="1" dirty="0">
              <a:solidFill>
                <a:srgbClr val="0070C0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9B9206A-F04A-2C01-8524-40F7B865E414}"/>
              </a:ext>
            </a:extLst>
          </p:cNvPr>
          <p:cNvSpPr/>
          <p:nvPr/>
        </p:nvSpPr>
        <p:spPr>
          <a:xfrm>
            <a:off x="-4453" y="3649823"/>
            <a:ext cx="1635919" cy="72278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8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会場参加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ZOOM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視聴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106B1991-5EDB-80EB-9C56-01676C2069FB}"/>
              </a:ext>
            </a:extLst>
          </p:cNvPr>
          <p:cNvSpPr txBox="1"/>
          <p:nvPr/>
        </p:nvSpPr>
        <p:spPr>
          <a:xfrm>
            <a:off x="3472493" y="8854471"/>
            <a:ext cx="4925513" cy="62645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1600" b="1" dirty="0">
                <a:solidFill>
                  <a:srgbClr val="0070C0"/>
                </a:solidFill>
                <a:latin typeface="Yu Gothic"/>
                <a:cs typeface="Yu Gothic"/>
              </a:rPr>
              <a:t>　</a:t>
            </a:r>
            <a:r>
              <a:rPr lang="ja-JP" altLang="en-US" sz="1100" b="1" dirty="0">
                <a:solidFill>
                  <a:srgbClr val="0070C0"/>
                </a:solidFill>
                <a:latin typeface="Yu Gothic"/>
                <a:cs typeface="Yu Gothic"/>
              </a:rPr>
              <a:t>協力 　新潟バイオリサーチパーク株式会社</a:t>
            </a:r>
            <a:endParaRPr lang="en-US" altLang="ja-JP" sz="1100" b="1" dirty="0">
              <a:solidFill>
                <a:srgbClr val="0070C0"/>
              </a:solidFill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altLang="ja-JP" sz="1100" b="1" dirty="0">
                <a:solidFill>
                  <a:srgbClr val="0070C0"/>
                </a:solidFill>
                <a:latin typeface="Yu Gothic"/>
                <a:cs typeface="Yu Gothic"/>
              </a:rPr>
              <a:t>    </a:t>
            </a:r>
            <a:r>
              <a:rPr lang="ja-JP" altLang="en-US" sz="1100" b="1" dirty="0">
                <a:solidFill>
                  <a:srgbClr val="0070C0"/>
                </a:solidFill>
                <a:latin typeface="Yu Gothic"/>
                <a:cs typeface="Yu Gothic"/>
              </a:rPr>
              <a:t> 運営・お問合せ先</a:t>
            </a:r>
            <a:endParaRPr lang="en-US" altLang="ja-JP" sz="1100" b="1" dirty="0">
              <a:solidFill>
                <a:srgbClr val="0070C0"/>
              </a:solidFill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1100" b="1" dirty="0">
                <a:solidFill>
                  <a:srgbClr val="0070C0"/>
                </a:solidFill>
                <a:latin typeface="Yu Gothic"/>
                <a:cs typeface="Yu Gothic"/>
              </a:rPr>
              <a:t>　　     　一般社団法人健康ビジネス協議会</a:t>
            </a:r>
            <a:endParaRPr sz="1100" b="1" dirty="0">
              <a:solidFill>
                <a:srgbClr val="0070C0"/>
              </a:solidFill>
              <a:latin typeface="Yu Gothic"/>
              <a:cs typeface="Yu Gothic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CE0C59F-B981-7FE3-4E50-367A3469AFF8}"/>
              </a:ext>
            </a:extLst>
          </p:cNvPr>
          <p:cNvSpPr txBox="1"/>
          <p:nvPr/>
        </p:nvSpPr>
        <p:spPr>
          <a:xfrm>
            <a:off x="10501983" y="4477569"/>
            <a:ext cx="7800068" cy="2818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　　</a:t>
            </a:r>
            <a:r>
              <a:rPr lang="ja-JP" altLang="en-US" sz="1200" dirty="0">
                <a:solidFill>
                  <a:srgbClr val="0070C0"/>
                </a:solidFill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（</a:t>
            </a:r>
            <a:r>
              <a:rPr lang="ja-JP" altLang="ja-JP" sz="1200" dirty="0">
                <a:solidFill>
                  <a:srgbClr val="0070C0"/>
                </a:solidFill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このセミナーは、新潟県の令和</a:t>
            </a:r>
            <a:r>
              <a:rPr lang="en-US" altLang="ja-JP" sz="1200" dirty="0">
                <a:solidFill>
                  <a:srgbClr val="0070C0"/>
                </a:solidFill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7</a:t>
            </a:r>
            <a:r>
              <a:rPr lang="ja-JP" altLang="ja-JP" sz="1200" dirty="0">
                <a:solidFill>
                  <a:srgbClr val="0070C0"/>
                </a:solidFill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年度健康ビジネス付加価値向上支援事業により実施するものです</a:t>
            </a:r>
            <a:r>
              <a:rPr lang="ja-JP" altLang="en-US" sz="1200" dirty="0">
                <a:solidFill>
                  <a:srgbClr val="0070C0"/>
                </a:solidFill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）</a:t>
            </a:r>
            <a:endParaRPr kumimoji="1" lang="ja-JP" altLang="en-US" sz="1200" b="1" dirty="0">
              <a:solidFill>
                <a:srgbClr val="0070C0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8A08DF2-B150-946A-CA02-7701FA9F052B}"/>
              </a:ext>
            </a:extLst>
          </p:cNvPr>
          <p:cNvSpPr/>
          <p:nvPr/>
        </p:nvSpPr>
        <p:spPr>
          <a:xfrm>
            <a:off x="356930" y="5286502"/>
            <a:ext cx="2508301" cy="21758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8530BC7-A203-BE8A-0CCD-7272D86E381A}"/>
              </a:ext>
            </a:extLst>
          </p:cNvPr>
          <p:cNvSpPr/>
          <p:nvPr/>
        </p:nvSpPr>
        <p:spPr>
          <a:xfrm>
            <a:off x="8245645" y="2735037"/>
            <a:ext cx="1993060" cy="286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6F63A7A1-B593-5DC1-D8E7-CEBDD2CCF3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600" y="8064831"/>
            <a:ext cx="3414056" cy="2813373"/>
          </a:xfrm>
          <a:prstGeom prst="rect">
            <a:avLst/>
          </a:prstGeom>
          <a:noFill/>
        </p:spPr>
      </p:pic>
      <p:sp>
        <p:nvSpPr>
          <p:cNvPr id="17" name="テキスト ボックス 1">
            <a:extLst>
              <a:ext uri="{FF2B5EF4-FFF2-40B4-BE49-F238E27FC236}">
                <a16:creationId xmlns:a16="http://schemas.microsoft.com/office/drawing/2014/main" id="{5E6F1ECD-85E8-D394-85E7-D92E9BE063DB}"/>
              </a:ext>
            </a:extLst>
          </p:cNvPr>
          <p:cNvSpPr txBox="1"/>
          <p:nvPr/>
        </p:nvSpPr>
        <p:spPr>
          <a:xfrm>
            <a:off x="11061000" y="5071372"/>
            <a:ext cx="876148" cy="44944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>
                <a:solidFill>
                  <a:srgbClr val="0070C0"/>
                </a:solidFill>
                <a:latin typeface="メイリオ" panose="020B0604030504040204" pitchFamily="50" charset="-128"/>
              </a:rPr>
              <a:t>定員</a:t>
            </a:r>
            <a:r>
              <a:rPr lang="en-US" sz="3000" kern="100" dirty="0">
                <a:solidFill>
                  <a:srgbClr val="C00000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7A3FC33-B8B4-CA1F-8D0E-27A9B9676E20}"/>
              </a:ext>
            </a:extLst>
          </p:cNvPr>
          <p:cNvSpPr/>
          <p:nvPr/>
        </p:nvSpPr>
        <p:spPr>
          <a:xfrm>
            <a:off x="0" y="-1"/>
            <a:ext cx="7787890" cy="10907713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 descr="可愛いイラスト無料｜フレーム スパイラル 黄色 背景 − free ...">
            <a:extLst>
              <a:ext uri="{FF2B5EF4-FFF2-40B4-BE49-F238E27FC236}">
                <a16:creationId xmlns:a16="http://schemas.microsoft.com/office/drawing/2014/main" id="{C8799DB7-E9C7-D319-0759-4EB13E48246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0" t="2907" r="16182" b="3623"/>
          <a:stretch/>
        </p:blipFill>
        <p:spPr bwMode="auto">
          <a:xfrm>
            <a:off x="8651839" y="8326074"/>
            <a:ext cx="1886515" cy="13891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楕円 11">
            <a:extLst>
              <a:ext uri="{FF2B5EF4-FFF2-40B4-BE49-F238E27FC236}">
                <a16:creationId xmlns:a16="http://schemas.microsoft.com/office/drawing/2014/main" id="{F12B188F-775F-2E82-8A19-420C975E849D}"/>
              </a:ext>
            </a:extLst>
          </p:cNvPr>
          <p:cNvSpPr/>
          <p:nvPr/>
        </p:nvSpPr>
        <p:spPr>
          <a:xfrm>
            <a:off x="10363866" y="5874153"/>
            <a:ext cx="914400" cy="914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BB132CEA-ABC3-2AC5-925E-C35F02C0AE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221" y="9648230"/>
            <a:ext cx="1192620" cy="11926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159C89A-5755-05EE-8D32-0887F62C8095}"/>
              </a:ext>
            </a:extLst>
          </p:cNvPr>
          <p:cNvSpPr txBox="1"/>
          <p:nvPr/>
        </p:nvSpPr>
        <p:spPr>
          <a:xfrm>
            <a:off x="5170474" y="2691481"/>
            <a:ext cx="271236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004E9A"/>
                </a:solidFill>
                <a:latin typeface="+mn-ea"/>
              </a:rPr>
              <a:t>　           　  会   場　　</a:t>
            </a:r>
            <a:r>
              <a:rPr kumimoji="1" lang="en-US" altLang="ja-JP" sz="1400" dirty="0">
                <a:solidFill>
                  <a:srgbClr val="004E9A"/>
                </a:solidFill>
                <a:latin typeface="+mn-ea"/>
              </a:rPr>
              <a:t>36</a:t>
            </a:r>
            <a:r>
              <a:rPr kumimoji="1" lang="ja-JP" altLang="en-US" sz="1400" dirty="0">
                <a:solidFill>
                  <a:srgbClr val="004E9A"/>
                </a:solidFill>
                <a:latin typeface="+mn-ea"/>
              </a:rPr>
              <a:t>名</a:t>
            </a:r>
            <a:endParaRPr kumimoji="1" lang="en-US" altLang="ja-JP" sz="1400" dirty="0">
              <a:solidFill>
                <a:srgbClr val="004E9A"/>
              </a:solidFill>
              <a:latin typeface="+mn-ea"/>
            </a:endParaRPr>
          </a:p>
          <a:p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 　　　   </a:t>
            </a:r>
            <a:r>
              <a:rPr lang="ja-JP" altLang="en-US" sz="1400" dirty="0">
                <a:solidFill>
                  <a:srgbClr val="004E9A"/>
                </a:solidFill>
                <a:latin typeface="+mn-ea"/>
              </a:rPr>
              <a:t> </a:t>
            </a:r>
            <a:r>
              <a:rPr kumimoji="1" lang="en-US" altLang="ja-JP" sz="1400" dirty="0">
                <a:solidFill>
                  <a:srgbClr val="004E9A"/>
                </a:solidFill>
                <a:latin typeface="+mn-ea"/>
              </a:rPr>
              <a:t>ZOOM  </a:t>
            </a:r>
            <a:r>
              <a:rPr kumimoji="1" lang="ja-JP" altLang="en-US" sz="1400" dirty="0">
                <a:solidFill>
                  <a:srgbClr val="004E9A"/>
                </a:solidFill>
                <a:latin typeface="+mn-ea"/>
              </a:rPr>
              <a:t> 　</a:t>
            </a:r>
            <a:r>
              <a:rPr kumimoji="1" lang="en-US" altLang="ja-JP" sz="1400" dirty="0">
                <a:solidFill>
                  <a:srgbClr val="004E9A"/>
                </a:solidFill>
                <a:latin typeface="+mn-ea"/>
              </a:rPr>
              <a:t>50</a:t>
            </a:r>
            <a:r>
              <a:rPr kumimoji="1" lang="ja-JP" altLang="en-US" sz="1400" dirty="0">
                <a:solidFill>
                  <a:srgbClr val="004E9A"/>
                </a:solidFill>
                <a:latin typeface="+mn-ea"/>
              </a:rPr>
              <a:t>名   </a:t>
            </a:r>
            <a:endParaRPr kumimoji="1" lang="en-US" altLang="ja-JP" sz="1400" dirty="0">
              <a:solidFill>
                <a:srgbClr val="004E9A"/>
              </a:solidFill>
              <a:latin typeface="+mn-ea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BB8F1B83-53F8-F326-8C2C-02B259EBBE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801" y="9310068"/>
            <a:ext cx="238291" cy="167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676419C-1789-A825-6893-FAEAE049FF0B}"/>
              </a:ext>
            </a:extLst>
          </p:cNvPr>
          <p:cNvSpPr txBox="1"/>
          <p:nvPr/>
        </p:nvSpPr>
        <p:spPr>
          <a:xfrm>
            <a:off x="8882152" y="2550078"/>
            <a:ext cx="7857667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465"/>
                </a:solidFill>
                <a:effectLst/>
                <a:uLnTx/>
                <a:uFillTx/>
                <a:latin typeface="+mn-ea"/>
                <a:cs typeface="+mn-cs"/>
              </a:rPr>
              <a:t>商品に新たな価値を加えることで、どのような未来が拓かれるのか？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2465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465"/>
                </a:solidFill>
                <a:effectLst/>
                <a:uLnTx/>
                <a:uFillTx/>
                <a:latin typeface="+mn-ea"/>
                <a:cs typeface="+mn-cs"/>
              </a:rPr>
              <a:t>どうしたら、価値ある商品を生み出せるのか？また、今ある商品の価値を</a:t>
            </a:r>
            <a:r>
              <a:rPr lang="ja-JP" altLang="en-US" sz="1400" dirty="0">
                <a:solidFill>
                  <a:srgbClr val="002465"/>
                </a:solidFill>
                <a:latin typeface="+mn-ea"/>
              </a:rPr>
              <a:t>アップできるのか？</a:t>
            </a:r>
            <a:endParaRPr lang="en-US" altLang="ja-JP" sz="1400" dirty="0">
              <a:solidFill>
                <a:srgbClr val="002465"/>
              </a:solidFill>
              <a:latin typeface="+mn-ea"/>
            </a:endParaRPr>
          </a:p>
          <a:p>
            <a:pPr marL="0" marR="0" lvl="0" indent="0" algn="ctr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002465"/>
                </a:solidFill>
                <a:latin typeface="+mn-ea"/>
              </a:rPr>
              <a:t>ヒントとなる様々な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465"/>
                </a:solidFill>
                <a:effectLst/>
                <a:uLnTx/>
                <a:uFillTx/>
                <a:latin typeface="+mn-ea"/>
                <a:cs typeface="+mn-cs"/>
              </a:rPr>
              <a:t>取組・成功事例をご紹介</a:t>
            </a:r>
            <a:r>
              <a:rPr lang="ja-JP" altLang="en-US" sz="1400" dirty="0">
                <a:solidFill>
                  <a:srgbClr val="002465"/>
                </a:solidFill>
                <a:latin typeface="+mn-ea"/>
              </a:rPr>
              <a:t>いただきます。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2465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B6E8BF-3B97-A4AF-5F71-7919FB51CA91}"/>
              </a:ext>
            </a:extLst>
          </p:cNvPr>
          <p:cNvSpPr/>
          <p:nvPr/>
        </p:nvSpPr>
        <p:spPr>
          <a:xfrm>
            <a:off x="537701" y="8276048"/>
            <a:ext cx="2367569" cy="22235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rgbClr val="002465"/>
                </a:solidFill>
              </a:rPr>
              <a:t>　　</a:t>
            </a:r>
            <a:endParaRPr lang="en-US" altLang="ja-JP" sz="1400" dirty="0">
              <a:solidFill>
                <a:srgbClr val="002465"/>
              </a:solidFill>
            </a:endParaRPr>
          </a:p>
          <a:p>
            <a:r>
              <a:rPr lang="ja-JP" altLang="en-US" sz="1400" dirty="0">
                <a:solidFill>
                  <a:srgbClr val="002465"/>
                </a:solidFill>
              </a:rPr>
              <a:t>　　　  にいがたは</a:t>
            </a:r>
            <a:endParaRPr lang="en-US" altLang="ja-JP" sz="1400" dirty="0">
              <a:solidFill>
                <a:srgbClr val="002465"/>
              </a:solidFill>
            </a:endParaRPr>
          </a:p>
          <a:p>
            <a:r>
              <a:rPr lang="ja-JP" altLang="en-US" sz="1400" dirty="0">
                <a:solidFill>
                  <a:srgbClr val="002465"/>
                </a:solidFill>
              </a:rPr>
              <a:t>　　　スゴカッタ！！</a:t>
            </a:r>
            <a:endParaRPr lang="en-US" altLang="ja-JP" sz="1400" dirty="0">
              <a:solidFill>
                <a:srgbClr val="002465"/>
              </a:solidFill>
            </a:endParaRPr>
          </a:p>
          <a:p>
            <a:endParaRPr lang="en-US" altLang="ja-JP" sz="1400" dirty="0">
              <a:solidFill>
                <a:srgbClr val="002465"/>
              </a:solidFill>
            </a:endParaRPr>
          </a:p>
          <a:p>
            <a:pPr algn="ctr"/>
            <a:r>
              <a:rPr lang="ja-JP" altLang="en-US" sz="1400" dirty="0">
                <a:solidFill>
                  <a:srgbClr val="002465"/>
                </a:solidFill>
              </a:rPr>
              <a:t>みんなで新潟に</a:t>
            </a:r>
            <a:endParaRPr lang="en-US" altLang="ja-JP" sz="1400" dirty="0">
              <a:solidFill>
                <a:srgbClr val="002465"/>
              </a:solidFill>
            </a:endParaRPr>
          </a:p>
          <a:p>
            <a:pPr algn="ctr"/>
            <a:r>
              <a:rPr lang="ja-JP" altLang="en-US" sz="1400" dirty="0">
                <a:solidFill>
                  <a:srgbClr val="002465"/>
                </a:solidFill>
              </a:rPr>
              <a:t>眠っている宝物を</a:t>
            </a:r>
            <a:endParaRPr lang="en-US" altLang="ja-JP" sz="1400" dirty="0">
              <a:solidFill>
                <a:srgbClr val="002465"/>
              </a:solidFill>
            </a:endParaRPr>
          </a:p>
          <a:p>
            <a:pPr algn="ctr"/>
            <a:r>
              <a:rPr lang="ja-JP" altLang="en-US" sz="1400" dirty="0">
                <a:solidFill>
                  <a:srgbClr val="002465"/>
                </a:solidFill>
              </a:rPr>
              <a:t>発掘して磨き上げよう！</a:t>
            </a:r>
            <a:endParaRPr lang="en-US" altLang="ja-JP" sz="1400" dirty="0">
              <a:solidFill>
                <a:srgbClr val="002465"/>
              </a:solidFill>
            </a:endParaRPr>
          </a:p>
          <a:p>
            <a:endParaRPr lang="en-US" altLang="ja-JP" sz="1400" dirty="0">
              <a:solidFill>
                <a:srgbClr val="002465"/>
              </a:solidFill>
            </a:endParaRPr>
          </a:p>
          <a:p>
            <a:pPr algn="ctr"/>
            <a:r>
              <a:rPr lang="ja-JP" altLang="en-US" sz="1400" dirty="0">
                <a:solidFill>
                  <a:srgbClr val="002465"/>
                </a:solidFill>
              </a:rPr>
              <a:t>そして</a:t>
            </a:r>
            <a:endParaRPr lang="en-US" altLang="ja-JP" sz="1400" dirty="0">
              <a:solidFill>
                <a:srgbClr val="002465"/>
              </a:solidFill>
            </a:endParaRPr>
          </a:p>
          <a:p>
            <a:pPr algn="ctr"/>
            <a:r>
              <a:rPr lang="ja-JP" altLang="en-US" sz="1400" dirty="0">
                <a:solidFill>
                  <a:srgbClr val="002465"/>
                </a:solidFill>
              </a:rPr>
              <a:t>全国へ！世界へ！</a:t>
            </a:r>
            <a:endParaRPr lang="en-US" altLang="ja-JP" sz="1200" dirty="0">
              <a:solidFill>
                <a:srgbClr val="002465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F94176D-74DF-64B0-D453-DAD55348B968}"/>
              </a:ext>
            </a:extLst>
          </p:cNvPr>
          <p:cNvSpPr txBox="1"/>
          <p:nvPr/>
        </p:nvSpPr>
        <p:spPr>
          <a:xfrm>
            <a:off x="-54332" y="5625357"/>
            <a:ext cx="7952556" cy="153888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r>
              <a:rPr kumimoji="1" lang="en-US" altLang="ja-JP" sz="2400" dirty="0">
                <a:solidFill>
                  <a:srgbClr val="0070C0"/>
                </a:solidFill>
                <a:latin typeface="+mn-ea"/>
              </a:rPr>
              <a:t>【</a:t>
            </a:r>
            <a:r>
              <a:rPr kumimoji="1" lang="ja-JP" altLang="en-US" sz="2400" dirty="0">
                <a:solidFill>
                  <a:srgbClr val="0070C0"/>
                </a:solidFill>
                <a:latin typeface="+mn-ea"/>
              </a:rPr>
              <a:t>第</a:t>
            </a:r>
            <a:r>
              <a:rPr kumimoji="1" lang="en-US" altLang="ja-JP" sz="2400" dirty="0">
                <a:solidFill>
                  <a:srgbClr val="0070C0"/>
                </a:solidFill>
                <a:latin typeface="+mn-ea"/>
              </a:rPr>
              <a:t>2</a:t>
            </a:r>
            <a:r>
              <a:rPr kumimoji="1" lang="ja-JP" altLang="en-US" sz="2400" dirty="0">
                <a:solidFill>
                  <a:srgbClr val="0070C0"/>
                </a:solidFill>
                <a:latin typeface="+mn-ea"/>
              </a:rPr>
              <a:t>部</a:t>
            </a:r>
            <a:r>
              <a:rPr kumimoji="1" lang="en-US" altLang="ja-JP" sz="2400" dirty="0">
                <a:solidFill>
                  <a:srgbClr val="0070C0"/>
                </a:solidFill>
                <a:latin typeface="+mn-ea"/>
              </a:rPr>
              <a:t>】   </a:t>
            </a:r>
            <a:r>
              <a:rPr kumimoji="1" lang="ja-JP" altLang="en-US" sz="2400" dirty="0">
                <a:solidFill>
                  <a:srgbClr val="0070C0"/>
                </a:solidFill>
                <a:latin typeface="+mn-ea"/>
              </a:rPr>
              <a:t>交流会　</a:t>
            </a:r>
            <a:r>
              <a:rPr kumimoji="1" lang="en-US" altLang="ja-JP" sz="2400" dirty="0">
                <a:solidFill>
                  <a:srgbClr val="0070C0"/>
                </a:solidFill>
                <a:latin typeface="+mn-ea"/>
              </a:rPr>
              <a:t>16</a:t>
            </a:r>
            <a:r>
              <a:rPr kumimoji="1" lang="ja-JP" altLang="en-US" sz="2400" dirty="0">
                <a:solidFill>
                  <a:srgbClr val="0070C0"/>
                </a:solidFill>
                <a:latin typeface="+mn-ea"/>
              </a:rPr>
              <a:t>：</a:t>
            </a:r>
            <a:r>
              <a:rPr kumimoji="1" lang="en-US" altLang="ja-JP" sz="2400" dirty="0">
                <a:solidFill>
                  <a:srgbClr val="0070C0"/>
                </a:solidFill>
                <a:latin typeface="+mn-ea"/>
              </a:rPr>
              <a:t>10</a:t>
            </a:r>
            <a:r>
              <a:rPr kumimoji="1" lang="ja-JP" altLang="en-US" sz="2400" dirty="0">
                <a:solidFill>
                  <a:srgbClr val="0070C0"/>
                </a:solidFill>
                <a:latin typeface="+mn-ea"/>
              </a:rPr>
              <a:t>～</a:t>
            </a:r>
            <a:r>
              <a:rPr kumimoji="1" lang="en-US" altLang="ja-JP" sz="2400" dirty="0">
                <a:solidFill>
                  <a:srgbClr val="0070C0"/>
                </a:solidFill>
                <a:latin typeface="+mn-ea"/>
              </a:rPr>
              <a:t>17</a:t>
            </a:r>
            <a:r>
              <a:rPr kumimoji="1" lang="ja-JP" altLang="en-US" sz="2400" dirty="0">
                <a:solidFill>
                  <a:srgbClr val="0070C0"/>
                </a:solidFill>
                <a:latin typeface="+mn-ea"/>
              </a:rPr>
              <a:t>：</a:t>
            </a:r>
            <a:r>
              <a:rPr kumimoji="1" lang="en-US" altLang="ja-JP" sz="2400" dirty="0">
                <a:solidFill>
                  <a:srgbClr val="0070C0"/>
                </a:solidFill>
                <a:latin typeface="+mn-ea"/>
              </a:rPr>
              <a:t>00</a:t>
            </a:r>
          </a:p>
          <a:p>
            <a:r>
              <a:rPr kumimoji="1" lang="ja-JP" altLang="en-US" sz="2400" dirty="0">
                <a:solidFill>
                  <a:srgbClr val="0070C0"/>
                </a:solidFill>
                <a:latin typeface="+mn-ea"/>
              </a:rPr>
              <a:t>　　　　　　みんなで語ろう！つながろう！</a:t>
            </a:r>
            <a:endParaRPr kumimoji="1" lang="en-US" altLang="ja-JP" sz="2400" dirty="0">
              <a:solidFill>
                <a:srgbClr val="0070C0"/>
              </a:solidFill>
              <a:latin typeface="+mn-ea"/>
            </a:endParaRPr>
          </a:p>
          <a:p>
            <a:r>
              <a:rPr lang="ja-JP" altLang="en-US" sz="1800" dirty="0">
                <a:solidFill>
                  <a:srgbClr val="0070C0"/>
                </a:solidFill>
                <a:latin typeface="+mn-ea"/>
              </a:rPr>
              <a:t>　　　　　　　</a:t>
            </a:r>
            <a:r>
              <a:rPr lang="ja-JP" altLang="en-US" sz="1400" dirty="0">
                <a:solidFill>
                  <a:srgbClr val="0070C0"/>
                </a:solidFill>
                <a:latin typeface="+mn-ea"/>
              </a:rPr>
              <a:t>～聞きたいけど聞けなかったコト😊話したいけど話せなかったコト～</a:t>
            </a:r>
            <a:endParaRPr lang="en-US" altLang="ja-JP" sz="1400" dirty="0">
              <a:solidFill>
                <a:srgbClr val="0070C0"/>
              </a:solidFill>
              <a:latin typeface="+mn-ea"/>
            </a:endParaRPr>
          </a:p>
          <a:p>
            <a:r>
              <a:rPr kumimoji="1" lang="ja-JP" altLang="en-US" sz="1400" dirty="0">
                <a:solidFill>
                  <a:srgbClr val="0070C0"/>
                </a:solidFill>
                <a:latin typeface="+mn-ea"/>
              </a:rPr>
              <a:t> 　　　　        　　　　　　</a:t>
            </a:r>
            <a:endParaRPr kumimoji="1" lang="en-US" altLang="ja-JP" sz="14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4D9223E-7100-DF0F-3D3A-A316601D3BEA}"/>
              </a:ext>
            </a:extLst>
          </p:cNvPr>
          <p:cNvSpPr txBox="1"/>
          <p:nvPr/>
        </p:nvSpPr>
        <p:spPr>
          <a:xfrm>
            <a:off x="8424102" y="2329743"/>
            <a:ext cx="215701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solidFill>
                  <a:srgbClr val="FFFF00"/>
                </a:solidFill>
              </a:rPr>
              <a:t>食品を中心に、サプリメント</a:t>
            </a:r>
            <a:endParaRPr lang="en-US" altLang="ja-JP" sz="1100" dirty="0">
              <a:solidFill>
                <a:srgbClr val="FFFF00"/>
              </a:solidFill>
            </a:endParaRPr>
          </a:p>
          <a:p>
            <a:r>
              <a:rPr lang="ja-JP" altLang="en-US" sz="1100" dirty="0">
                <a:solidFill>
                  <a:srgbClr val="FFFF00"/>
                </a:solidFill>
              </a:rPr>
              <a:t>美容品・衛生用品も</a:t>
            </a:r>
            <a:r>
              <a:rPr lang="en-US" altLang="ja-JP" sz="1100" dirty="0">
                <a:solidFill>
                  <a:srgbClr val="FFFF00"/>
                </a:solidFill>
              </a:rPr>
              <a:t>approach</a:t>
            </a:r>
            <a:r>
              <a:rPr lang="ja-JP" altLang="en-US" sz="1100" dirty="0">
                <a:solidFill>
                  <a:srgbClr val="FFFF00"/>
                </a:solidFill>
              </a:rPr>
              <a:t>！</a:t>
            </a:r>
            <a:endParaRPr kumimoji="1" lang="en-US" altLang="ja-JP" sz="1100" dirty="0">
              <a:solidFill>
                <a:srgbClr val="FFFF00"/>
              </a:solidFill>
              <a:latin typeface="+mn-ea"/>
            </a:endParaRPr>
          </a:p>
        </p:txBody>
      </p:sp>
      <p:pic>
        <p:nvPicPr>
          <p:cNvPr id="21" name="図 20" descr="可愛いイラスト無料｜フレーム スパイラル 黄色 背景 − free ...">
            <a:extLst>
              <a:ext uri="{FF2B5EF4-FFF2-40B4-BE49-F238E27FC236}">
                <a16:creationId xmlns:a16="http://schemas.microsoft.com/office/drawing/2014/main" id="{F6FDD781-6381-4C44-7D96-8CABABB6BD0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0" t="2907" r="16182" b="3623"/>
          <a:stretch/>
        </p:blipFill>
        <p:spPr bwMode="auto">
          <a:xfrm>
            <a:off x="11937148" y="7831266"/>
            <a:ext cx="1928002" cy="61709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5" name="テキスト ボックス 1">
            <a:extLst>
              <a:ext uri="{FF2B5EF4-FFF2-40B4-BE49-F238E27FC236}">
                <a16:creationId xmlns:a16="http://schemas.microsoft.com/office/drawing/2014/main" id="{FA488DD9-E7C6-503F-2266-DC2A411877F0}"/>
              </a:ext>
            </a:extLst>
          </p:cNvPr>
          <p:cNvSpPr txBox="1"/>
          <p:nvPr/>
        </p:nvSpPr>
        <p:spPr>
          <a:xfrm>
            <a:off x="6276019" y="5761860"/>
            <a:ext cx="1215966" cy="67155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コーヒーと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おやつで　　　　　　　　　　　　　　　　　　　　　　　　　　　　　　　　　　　　　　　　　　　　　　　  　　　　　　　　　ホッと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ひといき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algn="ctr"/>
            <a:endParaRPr lang="ja-JP" sz="18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en-US" sz="3000" kern="100" dirty="0">
                <a:solidFill>
                  <a:srgbClr val="C00000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0" name="矢印: 五方向 29">
            <a:extLst>
              <a:ext uri="{FF2B5EF4-FFF2-40B4-BE49-F238E27FC236}">
                <a16:creationId xmlns:a16="http://schemas.microsoft.com/office/drawing/2014/main" id="{9BD6BB36-72C2-01AC-56C0-DA1A216D7620}"/>
              </a:ext>
            </a:extLst>
          </p:cNvPr>
          <p:cNvSpPr/>
          <p:nvPr/>
        </p:nvSpPr>
        <p:spPr>
          <a:xfrm>
            <a:off x="-108114" y="1086317"/>
            <a:ext cx="8075152" cy="210131"/>
          </a:xfrm>
          <a:prstGeom prst="homePlat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吹き出し: 円形 31">
            <a:extLst>
              <a:ext uri="{FF2B5EF4-FFF2-40B4-BE49-F238E27FC236}">
                <a16:creationId xmlns:a16="http://schemas.microsoft.com/office/drawing/2014/main" id="{E3CD4261-CEB9-E769-1F6A-2BB28D7DF0F7}"/>
              </a:ext>
            </a:extLst>
          </p:cNvPr>
          <p:cNvSpPr/>
          <p:nvPr/>
        </p:nvSpPr>
        <p:spPr>
          <a:xfrm>
            <a:off x="5745707" y="4640387"/>
            <a:ext cx="2017554" cy="820092"/>
          </a:xfrm>
          <a:prstGeom prst="wedgeEllipseCallout">
            <a:avLst>
              <a:gd name="adj1" fmla="val -53478"/>
              <a:gd name="adj2" fmla="val 23668"/>
            </a:avLst>
          </a:prstGeom>
          <a:solidFill>
            <a:schemeClr val="bg1"/>
          </a:solidFill>
          <a:ln w="3810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02C3515-8F64-EA07-2D33-DA8ADF612A79}"/>
              </a:ext>
            </a:extLst>
          </p:cNvPr>
          <p:cNvSpPr txBox="1"/>
          <p:nvPr/>
        </p:nvSpPr>
        <p:spPr>
          <a:xfrm>
            <a:off x="5865775" y="4733263"/>
            <a:ext cx="233668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1000" dirty="0">
                <a:solidFill>
                  <a:srgbClr val="0069B9"/>
                </a:solidFill>
                <a:latin typeface="Tw Cen MT" panose="020B0602020104020603"/>
                <a:ea typeface="メイリオ" panose="020B0604030504040204" pitchFamily="50" charset="-128"/>
              </a:rPr>
              <a:t> 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69B9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新潟県の機能性食品に係る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69B9"/>
              </a:solidFill>
              <a:effectLst/>
              <a:uLnTx/>
              <a:uFillTx/>
              <a:latin typeface="Tw Cen MT" panose="020B0602020104020603"/>
              <a:ea typeface="メイリオ" panose="020B0604030504040204" pitchFamily="50" charset="-128"/>
              <a:cs typeface="+mn-cs"/>
            </a:endParaRPr>
          </a:p>
          <a:p>
            <a:pPr lvl="0">
              <a:defRPr/>
            </a:pPr>
            <a:r>
              <a:rPr lang="ja-JP" altLang="en-US" sz="1000" dirty="0">
                <a:solidFill>
                  <a:srgbClr val="0069B9"/>
                </a:solidFill>
                <a:latin typeface="Tw Cen MT" panose="020B0602020104020603"/>
                <a:ea typeface="メイリオ" panose="020B0604030504040204" pitchFamily="50" charset="-128"/>
              </a:rPr>
              <a:t>　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69B9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状況報告・取り組み・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69B9"/>
              </a:solidFill>
              <a:effectLst/>
              <a:uLnTx/>
              <a:uFillTx/>
              <a:latin typeface="Tw Cen MT" panose="020B0602020104020603"/>
              <a:ea typeface="メイリオ" panose="020B0604030504040204" pitchFamily="50" charset="-128"/>
              <a:cs typeface="+mn-cs"/>
            </a:endParaRPr>
          </a:p>
          <a:p>
            <a:pPr lvl="0">
              <a:defRPr/>
            </a:pPr>
            <a:r>
              <a:rPr lang="ja-JP" altLang="en-US" sz="1000" dirty="0">
                <a:solidFill>
                  <a:srgbClr val="0069B9"/>
                </a:solidFill>
                <a:latin typeface="Tw Cen MT" panose="020B0602020104020603"/>
                <a:ea typeface="メイリオ" panose="020B0604030504040204" pitchFamily="50" charset="-128"/>
              </a:rPr>
              <a:t>　トレンドなど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69B9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をご紹介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69B9"/>
              </a:solidFill>
              <a:effectLst/>
              <a:uLnTx/>
              <a:uFillTx/>
              <a:latin typeface="Tw Cen MT" panose="020B0602020104020603"/>
              <a:ea typeface="メイリオ" panose="020B0604030504040204" pitchFamily="50" charset="-128"/>
              <a:cs typeface="+mn-cs"/>
            </a:endParaRPr>
          </a:p>
          <a:p>
            <a:pPr lvl="0"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69B9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    いた</a:t>
            </a:r>
            <a:r>
              <a:rPr lang="ja-JP" altLang="en-US" sz="1000" dirty="0">
                <a:solidFill>
                  <a:srgbClr val="0069B9"/>
                </a:solidFill>
                <a:latin typeface="Tw Cen MT" panose="020B0602020104020603"/>
                <a:ea typeface="メイリオ" panose="020B0604030504040204" pitchFamily="50" charset="-128"/>
              </a:rPr>
              <a:t>だき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69B9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ます。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メイリオ" panose="020B0604030504040204" pitchFamily="50" charset="-128"/>
              <a:cs typeface="+mn-cs"/>
            </a:endParaRPr>
          </a:p>
          <a:p>
            <a:pPr marL="0" marR="0" lvl="0" indent="0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Tw Cen MT" panose="020B0602020104020603"/>
                <a:ea typeface="メイリオ" panose="020B0604030504040204" pitchFamily="50" charset="-128"/>
              </a:rPr>
              <a:t>　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69B9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F5830A0-EA9E-8945-01A6-76CEBC69B974}"/>
              </a:ext>
            </a:extLst>
          </p:cNvPr>
          <p:cNvSpPr/>
          <p:nvPr/>
        </p:nvSpPr>
        <p:spPr>
          <a:xfrm>
            <a:off x="10029" y="6371200"/>
            <a:ext cx="1600585" cy="5368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会場参加のみ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4" name="矢印: 五方向 33">
            <a:extLst>
              <a:ext uri="{FF2B5EF4-FFF2-40B4-BE49-F238E27FC236}">
                <a16:creationId xmlns:a16="http://schemas.microsoft.com/office/drawing/2014/main" id="{4324FD1A-13FF-5207-D5B8-653303F57E9A}"/>
              </a:ext>
            </a:extLst>
          </p:cNvPr>
          <p:cNvSpPr/>
          <p:nvPr/>
        </p:nvSpPr>
        <p:spPr>
          <a:xfrm>
            <a:off x="-38950" y="2197059"/>
            <a:ext cx="8075152" cy="216000"/>
          </a:xfrm>
          <a:prstGeom prst="homePlat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1">
            <a:extLst>
              <a:ext uri="{FF2B5EF4-FFF2-40B4-BE49-F238E27FC236}">
                <a16:creationId xmlns:a16="http://schemas.microsoft.com/office/drawing/2014/main" id="{22932C49-AFE9-A5BD-0F56-5B669DC0D398}"/>
              </a:ext>
            </a:extLst>
          </p:cNvPr>
          <p:cNvSpPr txBox="1"/>
          <p:nvPr/>
        </p:nvSpPr>
        <p:spPr>
          <a:xfrm>
            <a:off x="3266720" y="8536903"/>
            <a:ext cx="3245935" cy="3966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400" b="1" kern="0" dirty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申込み締切　　</a:t>
            </a:r>
            <a:r>
              <a:rPr lang="en-US" altLang="ja-JP" sz="1400" b="1" kern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2025</a:t>
            </a:r>
            <a:r>
              <a:rPr lang="ja-JP" altLang="en-US" sz="1400" b="1" kern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1400" b="1" kern="0" dirty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1400" b="1" kern="0" dirty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400" b="1" kern="0" dirty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19</a:t>
            </a:r>
            <a:r>
              <a:rPr lang="ja-JP" altLang="en-US" sz="1400" b="1" kern="0" dirty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</a:t>
            </a:r>
            <a:r>
              <a:rPr lang="en-US" altLang="ja-JP" sz="1400" b="1" kern="0" dirty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400" b="1" kern="0" dirty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金</a:t>
            </a:r>
            <a:r>
              <a:rPr lang="en-US" altLang="ja-JP" sz="1400" b="1" kern="0" dirty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1400" b="1" kern="0" dirty="0">
                <a:solidFill>
                  <a:srgbClr val="0069B9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ja-JP" sz="1400" kern="100" dirty="0">
              <a:solidFill>
                <a:srgbClr val="0069B9"/>
              </a:solidFill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2E1F2A1B-9968-5131-B3BF-67625E4F889F}"/>
              </a:ext>
            </a:extLst>
          </p:cNvPr>
          <p:cNvSpPr/>
          <p:nvPr/>
        </p:nvSpPr>
        <p:spPr>
          <a:xfrm>
            <a:off x="10393251" y="5795658"/>
            <a:ext cx="914400" cy="914400"/>
          </a:xfrm>
          <a:prstGeom prst="ellipse">
            <a:avLst/>
          </a:prstGeom>
          <a:noFill/>
          <a:ln>
            <a:solidFill>
              <a:srgbClr val="004E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ローチャート: 手作業 36">
            <a:extLst>
              <a:ext uri="{FF2B5EF4-FFF2-40B4-BE49-F238E27FC236}">
                <a16:creationId xmlns:a16="http://schemas.microsoft.com/office/drawing/2014/main" id="{9638145F-A18F-C651-CEFA-9741C6D9BA4B}"/>
              </a:ext>
            </a:extLst>
          </p:cNvPr>
          <p:cNvSpPr/>
          <p:nvPr/>
        </p:nvSpPr>
        <p:spPr>
          <a:xfrm>
            <a:off x="6305830" y="5707790"/>
            <a:ext cx="1151533" cy="821933"/>
          </a:xfrm>
          <a:prstGeom prst="flowChartManualOperation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弧 37">
            <a:extLst>
              <a:ext uri="{FF2B5EF4-FFF2-40B4-BE49-F238E27FC236}">
                <a16:creationId xmlns:a16="http://schemas.microsoft.com/office/drawing/2014/main" id="{42DD73C4-A87C-44F0-F1DF-39DB5DE01510}"/>
              </a:ext>
            </a:extLst>
          </p:cNvPr>
          <p:cNvSpPr/>
          <p:nvPr/>
        </p:nvSpPr>
        <p:spPr>
          <a:xfrm>
            <a:off x="7122156" y="5874153"/>
            <a:ext cx="410330" cy="370848"/>
          </a:xfrm>
          <a:prstGeom prst="arc">
            <a:avLst>
              <a:gd name="adj1" fmla="val 17794020"/>
              <a:gd name="adj2" fmla="val 5797083"/>
            </a:avLst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テキスト ボックス 1">
            <a:extLst>
              <a:ext uri="{FF2B5EF4-FFF2-40B4-BE49-F238E27FC236}">
                <a16:creationId xmlns:a16="http://schemas.microsoft.com/office/drawing/2014/main" id="{51B57062-8913-AE5F-E121-5B9E2FEE4443}"/>
              </a:ext>
            </a:extLst>
          </p:cNvPr>
          <p:cNvSpPr txBox="1"/>
          <p:nvPr/>
        </p:nvSpPr>
        <p:spPr>
          <a:xfrm>
            <a:off x="5345861" y="3277255"/>
            <a:ext cx="2417400" cy="3966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000" b="1" kern="0" dirty="0">
                <a:solidFill>
                  <a:srgbClr val="FFFF00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2000" b="1" kern="0" dirty="0">
                <a:solidFill>
                  <a:srgbClr val="FFFF00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lang="en-US" altLang="ja-JP" sz="2000" b="1" kern="0" dirty="0">
                <a:solidFill>
                  <a:srgbClr val="FFFF00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2000" b="1" kern="0" dirty="0">
                <a:solidFill>
                  <a:srgbClr val="FFFF00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部</a:t>
            </a:r>
            <a:r>
              <a:rPr lang="ja-JP" altLang="en-US" sz="1100" b="1" kern="0" dirty="0">
                <a:solidFill>
                  <a:srgbClr val="FFFF00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とも</a:t>
            </a:r>
            <a:r>
              <a:rPr lang="ja-JP" altLang="en-US" sz="2000" b="1" kern="0" dirty="0">
                <a:solidFill>
                  <a:srgbClr val="FFFF00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参加</a:t>
            </a:r>
            <a:r>
              <a:rPr lang="ja-JP" sz="2000" b="1" kern="0" dirty="0">
                <a:solidFill>
                  <a:srgbClr val="FFFF00"/>
                </a:solidFill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無料</a:t>
            </a:r>
            <a:endParaRPr lang="ja-JP" sz="2000" kern="100" dirty="0">
              <a:solidFill>
                <a:srgbClr val="FFFF00"/>
              </a:solidFill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en-US" sz="3000" kern="100" dirty="0">
                <a:solidFill>
                  <a:srgbClr val="C00000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0" name="テキスト ボックス 1">
            <a:extLst>
              <a:ext uri="{FF2B5EF4-FFF2-40B4-BE49-F238E27FC236}">
                <a16:creationId xmlns:a16="http://schemas.microsoft.com/office/drawing/2014/main" id="{3E48B384-7EA2-AEB8-DBFC-5E9B751F9930}"/>
              </a:ext>
            </a:extLst>
          </p:cNvPr>
          <p:cNvSpPr txBox="1"/>
          <p:nvPr/>
        </p:nvSpPr>
        <p:spPr>
          <a:xfrm>
            <a:off x="5537915" y="2666243"/>
            <a:ext cx="882551" cy="42161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>
                <a:solidFill>
                  <a:srgbClr val="0070C0"/>
                </a:solidFill>
                <a:latin typeface="メイリオ" panose="020B0604030504040204" pitchFamily="50" charset="-128"/>
              </a:rPr>
              <a:t>定員</a:t>
            </a:r>
            <a:r>
              <a:rPr lang="en-US" sz="3000" kern="100" dirty="0">
                <a:solidFill>
                  <a:srgbClr val="C00000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2" name="波線 41">
            <a:extLst>
              <a:ext uri="{FF2B5EF4-FFF2-40B4-BE49-F238E27FC236}">
                <a16:creationId xmlns:a16="http://schemas.microsoft.com/office/drawing/2014/main" id="{7B36267A-14DF-1C5D-FF0A-A0A0AE74AFAD}"/>
              </a:ext>
            </a:extLst>
          </p:cNvPr>
          <p:cNvSpPr/>
          <p:nvPr/>
        </p:nvSpPr>
        <p:spPr>
          <a:xfrm>
            <a:off x="9360362" y="362248"/>
            <a:ext cx="1700638" cy="663142"/>
          </a:xfrm>
          <a:prstGeom prst="wav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BA3924EB-058F-C354-32E8-536F2C8FD486}"/>
              </a:ext>
            </a:extLst>
          </p:cNvPr>
          <p:cNvSpPr/>
          <p:nvPr/>
        </p:nvSpPr>
        <p:spPr>
          <a:xfrm>
            <a:off x="10427032" y="1355610"/>
            <a:ext cx="914400" cy="914400"/>
          </a:xfrm>
          <a:prstGeom prst="round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雲 43">
            <a:extLst>
              <a:ext uri="{FF2B5EF4-FFF2-40B4-BE49-F238E27FC236}">
                <a16:creationId xmlns:a16="http://schemas.microsoft.com/office/drawing/2014/main" id="{1F68AE78-55B3-AFCD-B876-F44629077644}"/>
              </a:ext>
            </a:extLst>
          </p:cNvPr>
          <p:cNvSpPr/>
          <p:nvPr/>
        </p:nvSpPr>
        <p:spPr>
          <a:xfrm>
            <a:off x="8779028" y="3694036"/>
            <a:ext cx="1722955" cy="1272903"/>
          </a:xfrm>
          <a:prstGeom prst="cloud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食品を中心に、サプリメント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w Cen MT" panose="020B0602020104020603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美容品・衛生用品も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approach</a:t>
            </a:r>
            <a:endParaRPr kumimoji="1" lang="ja-JP" altLang="en-US" dirty="0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CD0C4C97-E881-3BE8-33F5-8D0793C586F4}"/>
              </a:ext>
            </a:extLst>
          </p:cNvPr>
          <p:cNvSpPr/>
          <p:nvPr/>
        </p:nvSpPr>
        <p:spPr>
          <a:xfrm>
            <a:off x="9188020" y="-42989"/>
            <a:ext cx="1662431" cy="1019447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食品を中心に、　　　サプリメント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w Cen MT" panose="020B0602020104020603"/>
              <a:ea typeface="メイリオ" panose="020B0604030504040204" pitchFamily="50" charset="-128"/>
              <a:cs typeface="+mn-cs"/>
            </a:endParaRPr>
          </a:p>
          <a:p>
            <a:pPr marL="0" marR="0" lvl="0" indent="0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美容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・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衛生用品も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approach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！！</a:t>
            </a:r>
            <a:endParaRPr kumimoji="1" lang="ja-JP" altLang="en-US" sz="2006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w Cen MT" panose="020B0602020104020603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0E8E7CA1-DB12-A47E-5B63-0EC0BF8A1578}"/>
              </a:ext>
            </a:extLst>
          </p:cNvPr>
          <p:cNvSpPr/>
          <p:nvPr/>
        </p:nvSpPr>
        <p:spPr>
          <a:xfrm>
            <a:off x="186219" y="160539"/>
            <a:ext cx="1248203" cy="806258"/>
          </a:xfrm>
          <a:prstGeom prst="roundRect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食品を中心に、　　　サプリメント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w Cen MT" panose="020B0602020104020603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美容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・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衛生用品も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approach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rPr>
              <a:t>！！</a:t>
            </a:r>
            <a:endParaRPr kumimoji="1" lang="ja-JP" altLang="en-US" sz="2006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w Cen MT" panose="020B0602020104020603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183977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デザインの設定">
  <a:themeElements>
    <a:clrScheme name="スカイ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インスピレーション">
      <a:maj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インテグラル">
  <a:themeElements>
    <a:clrScheme name="インテグラル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インテグラル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インテグラル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536</Words>
  <Application>Microsoft Office PowerPoint</Application>
  <PresentationFormat>ユーザー設定</PresentationFormat>
  <Paragraphs>93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7" baseType="lpstr">
      <vt:lpstr>BIZ UDPゴシック</vt:lpstr>
      <vt:lpstr>HGPSoeiKakugothicUB</vt:lpstr>
      <vt:lpstr>HG丸ｺﾞｼｯｸM-PRO</vt:lpstr>
      <vt:lpstr>微軟正黑體</vt:lpstr>
      <vt:lpstr>ＭＳ 明朝</vt:lpstr>
      <vt:lpstr>メイリオ</vt:lpstr>
      <vt:lpstr>游ゴシック</vt:lpstr>
      <vt:lpstr>游ゴシック</vt:lpstr>
      <vt:lpstr>Arial</vt:lpstr>
      <vt:lpstr>Calibri</vt:lpstr>
      <vt:lpstr>News Gothic MT</vt:lpstr>
      <vt:lpstr>Tw Cen MT</vt:lpstr>
      <vt:lpstr>Tw Cen MT Condensed</vt:lpstr>
      <vt:lpstr>Wingdings 3</vt:lpstr>
      <vt:lpstr>デザインの設定</vt:lpstr>
      <vt:lpstr>インテグラル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k-itaku02</cp:lastModifiedBy>
  <cp:revision>5</cp:revision>
  <dcterms:modified xsi:type="dcterms:W3CDTF">2025-10-29T07:43:43Z</dcterms:modified>
</cp:coreProperties>
</file>